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31"/>
  </p:notesMasterIdLst>
  <p:sldIdLst>
    <p:sldId id="256" r:id="rId5"/>
    <p:sldId id="257" r:id="rId6"/>
    <p:sldId id="258" r:id="rId7"/>
    <p:sldId id="259" r:id="rId8"/>
    <p:sldId id="260"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FE5B8-43B8-4E8E-A5D3-9123CFF700E4}" type="datetimeFigureOut">
              <a:rPr lang="es-CL" smtClean="0"/>
              <a:t>27-11-2023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D7F61-0B68-4280-BBCF-B894B5326871}" type="slidenum">
              <a:rPr lang="es-CL" smtClean="0"/>
              <a:t>‹Nº›</a:t>
            </a:fld>
            <a:endParaRPr lang="es-CL"/>
          </a:p>
        </p:txBody>
      </p:sp>
    </p:spTree>
    <p:extLst>
      <p:ext uri="{BB962C8B-B14F-4D97-AF65-F5344CB8AC3E}">
        <p14:creationId xmlns:p14="http://schemas.microsoft.com/office/powerpoint/2010/main" val="344016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BDC1C6"/>
                </a:solidFill>
                <a:effectLst/>
                <a:latin typeface="arial" panose="020B0604020202020204" pitchFamily="34" charset="0"/>
              </a:rPr>
              <a:t>En ciencias de la computación, macro ―acortamiento de macroinstrucción― es una serie de instrucciones que se almacenan para que se puedan ejecutar de manera secuencial mediante una sola llamada u orden de ejecución.</a:t>
            </a:r>
            <a:endParaRPr lang="es-CL" dirty="0"/>
          </a:p>
        </p:txBody>
      </p:sp>
      <p:sp>
        <p:nvSpPr>
          <p:cNvPr id="4" name="Marcador de número de diapositiva 3"/>
          <p:cNvSpPr>
            <a:spLocks noGrp="1"/>
          </p:cNvSpPr>
          <p:nvPr>
            <p:ph type="sldNum" sz="quarter" idx="5"/>
          </p:nvPr>
        </p:nvSpPr>
        <p:spPr/>
        <p:txBody>
          <a:bodyPr/>
          <a:lstStyle/>
          <a:p>
            <a:fld id="{165D7F61-0B68-4280-BBCF-B894B5326871}" type="slidenum">
              <a:rPr lang="es-CL" smtClean="0"/>
              <a:t>10</a:t>
            </a:fld>
            <a:endParaRPr lang="es-CL"/>
          </a:p>
        </p:txBody>
      </p:sp>
    </p:spTree>
    <p:extLst>
      <p:ext uri="{BB962C8B-B14F-4D97-AF65-F5344CB8AC3E}">
        <p14:creationId xmlns:p14="http://schemas.microsoft.com/office/powerpoint/2010/main" val="147429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La instrucción </a:t>
            </a:r>
            <a:r>
              <a:rPr lang="es-MX" sz="1200" dirty="0" err="1"/>
              <a:t>char</a:t>
            </a:r>
            <a:r>
              <a:rPr lang="es-MX" sz="1200" dirty="0"/>
              <a:t> *</a:t>
            </a:r>
            <a:r>
              <a:rPr lang="es-MX" sz="1200" dirty="0" err="1"/>
              <a:t>estadosDelSuelo</a:t>
            </a:r>
            <a:r>
              <a:rPr lang="es-MX" sz="1200" dirty="0"/>
              <a:t>[] no lleva ningún número dentro de los [] debido a que </a:t>
            </a:r>
            <a:r>
              <a:rPr lang="es-MX" b="0" i="0" dirty="0">
                <a:solidFill>
                  <a:srgbClr val="ECECF1"/>
                </a:solidFill>
                <a:effectLst/>
                <a:latin typeface="Söhne"/>
              </a:rPr>
              <a:t>el compilador cuenta el número de elementos entre las llaves </a:t>
            </a:r>
            <a:r>
              <a:rPr lang="es-MX" dirty="0"/>
              <a:t>{}</a:t>
            </a:r>
            <a:r>
              <a:rPr lang="es-MX" b="0" i="0" dirty="0">
                <a:solidFill>
                  <a:srgbClr val="ECECF1"/>
                </a:solidFill>
                <a:effectLst/>
                <a:latin typeface="Söhne"/>
              </a:rPr>
              <a:t> y asigna automáticamente el tamaño necesario al array </a:t>
            </a:r>
            <a:r>
              <a:rPr lang="es-MX" dirty="0" err="1"/>
              <a:t>estadosDelSuelo</a:t>
            </a:r>
            <a:r>
              <a:rPr lang="es-MX" b="0" i="0" dirty="0">
                <a:solidFill>
                  <a:srgbClr val="ECECF1"/>
                </a:solidFill>
                <a:effectLst/>
                <a:latin typeface="Söhne"/>
              </a:rPr>
              <a:t>. En este caso, como hay tres elementos en la lista de inicialización (tres cadenas de caracteres), el compilador deduce que el tamaño del array debe ser 3.</a:t>
            </a:r>
            <a:endParaRPr lang="es-CL" dirty="0"/>
          </a:p>
        </p:txBody>
      </p:sp>
      <p:sp>
        <p:nvSpPr>
          <p:cNvPr id="4" name="Marcador de número de diapositiva 3"/>
          <p:cNvSpPr>
            <a:spLocks noGrp="1"/>
          </p:cNvSpPr>
          <p:nvPr>
            <p:ph type="sldNum" sz="quarter" idx="5"/>
          </p:nvPr>
        </p:nvSpPr>
        <p:spPr/>
        <p:txBody>
          <a:bodyPr/>
          <a:lstStyle/>
          <a:p>
            <a:fld id="{165D7F61-0B68-4280-BBCF-B894B5326871}" type="slidenum">
              <a:rPr lang="es-CL" smtClean="0"/>
              <a:t>17</a:t>
            </a:fld>
            <a:endParaRPr lang="es-CL"/>
          </a:p>
        </p:txBody>
      </p:sp>
    </p:spTree>
    <p:extLst>
      <p:ext uri="{BB962C8B-B14F-4D97-AF65-F5344CB8AC3E}">
        <p14:creationId xmlns:p14="http://schemas.microsoft.com/office/powerpoint/2010/main" val="151261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11/27/2023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‹Nº›</a:t>
            </a:fld>
            <a:endParaRPr lang="en-US" dirty="0"/>
          </a:p>
        </p:txBody>
      </p:sp>
    </p:spTree>
    <p:extLst>
      <p:ext uri="{BB962C8B-B14F-4D97-AF65-F5344CB8AC3E}">
        <p14:creationId xmlns:p14="http://schemas.microsoft.com/office/powerpoint/2010/main" val="194858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404997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199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884992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57470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371227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68684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85634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77442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67436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11/27/2023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1333199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11/27/2023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‹Nº›</a:t>
            </a:fld>
            <a:endParaRPr lang="en-US" dirty="0"/>
          </a:p>
        </p:txBody>
      </p:sp>
    </p:spTree>
    <p:extLst>
      <p:ext uri="{BB962C8B-B14F-4D97-AF65-F5344CB8AC3E}">
        <p14:creationId xmlns:p14="http://schemas.microsoft.com/office/powerpoint/2010/main" val="22238781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3148A4-EAE8-49C7-89F1-8E48B3A26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C36158-33E6-E86B-BDD9-E6F9C796AC9A}"/>
              </a:ext>
            </a:extLst>
          </p:cNvPr>
          <p:cNvSpPr>
            <a:spLocks noGrp="1"/>
          </p:cNvSpPr>
          <p:nvPr>
            <p:ph type="ctrTitle"/>
          </p:nvPr>
        </p:nvSpPr>
        <p:spPr>
          <a:xfrm>
            <a:off x="1743828" y="4111201"/>
            <a:ext cx="8654267" cy="1124073"/>
          </a:xfrm>
        </p:spPr>
        <p:txBody>
          <a:bodyPr anchor="b">
            <a:normAutofit/>
          </a:bodyPr>
          <a:lstStyle/>
          <a:p>
            <a:r>
              <a:rPr lang="es-CL" dirty="0"/>
              <a:t>Explicación invernadero automatizado</a:t>
            </a:r>
          </a:p>
        </p:txBody>
      </p:sp>
      <p:sp>
        <p:nvSpPr>
          <p:cNvPr id="3" name="Subtítulo 2">
            <a:extLst>
              <a:ext uri="{FF2B5EF4-FFF2-40B4-BE49-F238E27FC236}">
                <a16:creationId xmlns:a16="http://schemas.microsoft.com/office/drawing/2014/main" id="{2A4A9841-5E94-D58A-9D11-2414105539F7}"/>
              </a:ext>
            </a:extLst>
          </p:cNvPr>
          <p:cNvSpPr>
            <a:spLocks noGrp="1"/>
          </p:cNvSpPr>
          <p:nvPr>
            <p:ph type="subTitle" idx="1"/>
          </p:nvPr>
        </p:nvSpPr>
        <p:spPr>
          <a:xfrm>
            <a:off x="1742038" y="5371605"/>
            <a:ext cx="8656058" cy="672412"/>
          </a:xfrm>
        </p:spPr>
        <p:txBody>
          <a:bodyPr anchor="t">
            <a:normAutofit/>
          </a:bodyPr>
          <a:lstStyle/>
          <a:p>
            <a:pPr>
              <a:lnSpc>
                <a:spcPct val="110000"/>
              </a:lnSpc>
            </a:pPr>
            <a:r>
              <a:rPr lang="es-CL" sz="1300"/>
              <a:t>Carlos González</a:t>
            </a:r>
          </a:p>
          <a:p>
            <a:pPr>
              <a:lnSpc>
                <a:spcPct val="110000"/>
              </a:lnSpc>
            </a:pPr>
            <a:r>
              <a:rPr lang="es-CL" sz="1300"/>
              <a:t>carlos.gonzalezn@usm.cl</a:t>
            </a:r>
          </a:p>
        </p:txBody>
      </p:sp>
      <p:sp>
        <p:nvSpPr>
          <p:cNvPr id="11" name="Freeform: Shape 10">
            <a:extLst>
              <a:ext uri="{FF2B5EF4-FFF2-40B4-BE49-F238E27FC236}">
                <a16:creationId xmlns:a16="http://schemas.microsoft.com/office/drawing/2014/main" id="{F96FDE2F-8352-4200-8537-0E8FC365F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495110" cy="3414822"/>
          </a:xfrm>
          <a:custGeom>
            <a:avLst/>
            <a:gdLst>
              <a:gd name="connsiteX0" fmla="*/ 3495110 w 3495110"/>
              <a:gd name="connsiteY0" fmla="*/ 3414822 h 3414822"/>
              <a:gd name="connsiteX1" fmla="*/ 26047 w 3495110"/>
              <a:gd name="connsiteY1" fmla="*/ 3414822 h 3414822"/>
              <a:gd name="connsiteX2" fmla="*/ 192248 w 3495110"/>
              <a:gd name="connsiteY2" fmla="*/ 3410701 h 3414822"/>
              <a:gd name="connsiteX3" fmla="*/ 3495109 w 3495110"/>
              <a:gd name="connsiteY3" fmla="*/ 320 h 3414822"/>
              <a:gd name="connsiteX4" fmla="*/ 13063 w 3495110"/>
              <a:gd name="connsiteY4" fmla="*/ 320 h 3414822"/>
              <a:gd name="connsiteX5" fmla="*/ 13063 w 3495110"/>
              <a:gd name="connsiteY5" fmla="*/ 3414822 h 3414822"/>
              <a:gd name="connsiteX6" fmla="*/ 13062 w 3495110"/>
              <a:gd name="connsiteY6" fmla="*/ 3414822 h 3414822"/>
              <a:gd name="connsiteX7" fmla="*/ 13062 w 3495110"/>
              <a:gd name="connsiteY7" fmla="*/ 322 h 3414822"/>
              <a:gd name="connsiteX8" fmla="*/ 0 w 3495110"/>
              <a:gd name="connsiteY8" fmla="*/ 322 h 3414822"/>
              <a:gd name="connsiteX9" fmla="*/ 0 w 3495110"/>
              <a:gd name="connsiteY9" fmla="*/ 0 h 3414822"/>
              <a:gd name="connsiteX10" fmla="*/ 3495110 w 3495110"/>
              <a:gd name="connsiteY10" fmla="*/ 0 h 341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5110" h="3414822">
                <a:moveTo>
                  <a:pt x="3495110" y="3414822"/>
                </a:moveTo>
                <a:lnTo>
                  <a:pt x="26047" y="3414822"/>
                </a:lnTo>
                <a:lnTo>
                  <a:pt x="192248" y="3410701"/>
                </a:lnTo>
                <a:cubicBezTo>
                  <a:pt x="2032056" y="3319241"/>
                  <a:pt x="3495109" y="1827339"/>
                  <a:pt x="3495109" y="320"/>
                </a:cubicBezTo>
                <a:lnTo>
                  <a:pt x="13063" y="320"/>
                </a:lnTo>
                <a:lnTo>
                  <a:pt x="13063" y="3414822"/>
                </a:lnTo>
                <a:lnTo>
                  <a:pt x="13062" y="3414822"/>
                </a:lnTo>
                <a:lnTo>
                  <a:pt x="13062" y="322"/>
                </a:lnTo>
                <a:lnTo>
                  <a:pt x="0" y="322"/>
                </a:lnTo>
                <a:lnTo>
                  <a:pt x="0" y="0"/>
                </a:lnTo>
                <a:lnTo>
                  <a:pt x="349511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12">
            <a:extLst>
              <a:ext uri="{FF2B5EF4-FFF2-40B4-BE49-F238E27FC236}">
                <a16:creationId xmlns:a16="http://schemas.microsoft.com/office/drawing/2014/main" id="{EE03AE3B-3A9F-4A74-A626-EA434E9E0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893" y="0"/>
            <a:ext cx="3498943" cy="34148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ma elevada de un coliflor en una carretilla en el centro del campo">
            <a:extLst>
              <a:ext uri="{FF2B5EF4-FFF2-40B4-BE49-F238E27FC236}">
                <a16:creationId xmlns:a16="http://schemas.microsoft.com/office/drawing/2014/main" id="{F53EEEA8-1239-B090-5B9C-2BC1C3BC545C}"/>
              </a:ext>
            </a:extLst>
          </p:cNvPr>
          <p:cNvPicPr>
            <a:picLocks noChangeAspect="1"/>
          </p:cNvPicPr>
          <p:nvPr/>
        </p:nvPicPr>
        <p:blipFill rotWithShape="1">
          <a:blip r:embed="rId2"/>
          <a:srcRect t="22239" r="1" b="19013"/>
          <a:stretch/>
        </p:blipFill>
        <p:spPr>
          <a:xfrm>
            <a:off x="-1" y="10"/>
            <a:ext cx="8707925" cy="3414814"/>
          </a:xfrm>
          <a:custGeom>
            <a:avLst/>
            <a:gdLst/>
            <a:ahLst/>
            <a:cxnLst/>
            <a:rect l="l" t="t" r="r" b="b"/>
            <a:pathLst>
              <a:path w="8724646" h="3414824">
                <a:moveTo>
                  <a:pt x="3488733" y="0"/>
                </a:moveTo>
                <a:lnTo>
                  <a:pt x="8724646" y="0"/>
                </a:lnTo>
                <a:lnTo>
                  <a:pt x="8724646" y="3414822"/>
                </a:lnTo>
                <a:lnTo>
                  <a:pt x="3488733" y="3414822"/>
                </a:lnTo>
                <a:close/>
                <a:moveTo>
                  <a:pt x="3488732" y="0"/>
                </a:moveTo>
                <a:lnTo>
                  <a:pt x="3488732" y="3414824"/>
                </a:lnTo>
                <a:lnTo>
                  <a:pt x="0" y="3414824"/>
                </a:lnTo>
                <a:cubicBezTo>
                  <a:pt x="0" y="1528869"/>
                  <a:pt x="1561959" y="0"/>
                  <a:pt x="3488732" y="0"/>
                </a:cubicBezTo>
                <a:close/>
              </a:path>
            </a:pathLst>
          </a:custGeom>
        </p:spPr>
      </p:pic>
      <p:sp>
        <p:nvSpPr>
          <p:cNvPr id="22" name="Rectangle 34">
            <a:extLst>
              <a:ext uri="{FF2B5EF4-FFF2-40B4-BE49-F238E27FC236}">
                <a16:creationId xmlns:a16="http://schemas.microsoft.com/office/drawing/2014/main" id="{C4616447-380A-4DF1-834B-15E0529F4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0"/>
            <a:ext cx="3495111" cy="341514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5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D7482-34E0-9460-2D43-6EE5052F1000}"/>
              </a:ext>
            </a:extLst>
          </p:cNvPr>
          <p:cNvSpPr>
            <a:spLocks noGrp="1"/>
          </p:cNvSpPr>
          <p:nvPr>
            <p:ph type="title"/>
          </p:nvPr>
        </p:nvSpPr>
        <p:spPr/>
        <p:txBody>
          <a:bodyPr/>
          <a:lstStyle/>
          <a:p>
            <a:r>
              <a:rPr lang="es-MX" dirty="0"/>
              <a:t>#define </a:t>
            </a:r>
            <a:r>
              <a:rPr lang="es-MX" dirty="0" err="1"/>
              <a:t>printByte</a:t>
            </a:r>
            <a:r>
              <a:rPr lang="es-MX" dirty="0"/>
              <a:t>(</a:t>
            </a:r>
            <a:r>
              <a:rPr lang="es-MX" dirty="0" err="1"/>
              <a:t>args</a:t>
            </a:r>
            <a:r>
              <a:rPr lang="es-MX" dirty="0"/>
              <a:t>) </a:t>
            </a:r>
            <a:r>
              <a:rPr lang="es-MX" dirty="0" err="1"/>
              <a:t>write</a:t>
            </a:r>
            <a:r>
              <a:rPr lang="es-MX" dirty="0"/>
              <a:t>(</a:t>
            </a:r>
            <a:r>
              <a:rPr lang="es-MX" dirty="0" err="1"/>
              <a:t>args</a:t>
            </a:r>
            <a:r>
              <a:rPr lang="es-MX" dirty="0"/>
              <a:t>);</a:t>
            </a:r>
            <a:endParaRPr lang="es-CL" dirty="0"/>
          </a:p>
        </p:txBody>
      </p:sp>
      <p:sp>
        <p:nvSpPr>
          <p:cNvPr id="3" name="Marcador de contenido 2">
            <a:extLst>
              <a:ext uri="{FF2B5EF4-FFF2-40B4-BE49-F238E27FC236}">
                <a16:creationId xmlns:a16="http://schemas.microsoft.com/office/drawing/2014/main" id="{72670531-D4FF-7D8E-F678-255C873A8FD9}"/>
              </a:ext>
            </a:extLst>
          </p:cNvPr>
          <p:cNvSpPr>
            <a:spLocks noGrp="1"/>
          </p:cNvSpPr>
          <p:nvPr>
            <p:ph idx="1"/>
          </p:nvPr>
        </p:nvSpPr>
        <p:spPr/>
        <p:txBody>
          <a:bodyPr/>
          <a:lstStyle/>
          <a:p>
            <a:r>
              <a:rPr lang="es-MX" dirty="0"/>
              <a:t>La línea de código #define </a:t>
            </a:r>
            <a:r>
              <a:rPr lang="es-MX" dirty="0" err="1"/>
              <a:t>printByte</a:t>
            </a:r>
            <a:r>
              <a:rPr lang="es-MX" dirty="0"/>
              <a:t>(</a:t>
            </a:r>
            <a:r>
              <a:rPr lang="es-MX" dirty="0" err="1"/>
              <a:t>args</a:t>
            </a:r>
            <a:r>
              <a:rPr lang="es-MX" dirty="0"/>
              <a:t>) </a:t>
            </a:r>
            <a:r>
              <a:rPr lang="es-MX" dirty="0" err="1"/>
              <a:t>write</a:t>
            </a:r>
            <a:r>
              <a:rPr lang="es-MX" dirty="0"/>
              <a:t>(</a:t>
            </a:r>
            <a:r>
              <a:rPr lang="es-MX" dirty="0" err="1"/>
              <a:t>args</a:t>
            </a:r>
            <a:r>
              <a:rPr lang="es-MX" dirty="0"/>
              <a:t>); define un macro en el código. En este caso, el macro se llama </a:t>
            </a:r>
            <a:r>
              <a:rPr lang="es-MX" dirty="0" err="1"/>
              <a:t>printByte</a:t>
            </a:r>
            <a:r>
              <a:rPr lang="es-MX" dirty="0"/>
              <a:t> y tiene un parámetro </a:t>
            </a:r>
            <a:r>
              <a:rPr lang="es-MX" dirty="0" err="1"/>
              <a:t>args</a:t>
            </a:r>
            <a:r>
              <a:rPr lang="es-MX" dirty="0"/>
              <a:t>. Cuando este macro se utiliza en el código, se sustituye por la instrucción </a:t>
            </a:r>
            <a:r>
              <a:rPr lang="es-MX" dirty="0" err="1"/>
              <a:t>write</a:t>
            </a:r>
            <a:r>
              <a:rPr lang="es-MX" dirty="0"/>
              <a:t>(</a:t>
            </a:r>
            <a:r>
              <a:rPr lang="es-MX" dirty="0" err="1"/>
              <a:t>args</a:t>
            </a:r>
            <a:r>
              <a:rPr lang="es-MX" dirty="0"/>
              <a:t>);.</a:t>
            </a:r>
            <a:endParaRPr lang="es-CL" dirty="0"/>
          </a:p>
        </p:txBody>
      </p:sp>
    </p:spTree>
    <p:extLst>
      <p:ext uri="{BB962C8B-B14F-4D97-AF65-F5344CB8AC3E}">
        <p14:creationId xmlns:p14="http://schemas.microsoft.com/office/powerpoint/2010/main" val="324143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65F064E-616F-AD7F-982D-A375CAAB5574}"/>
              </a:ext>
            </a:extLst>
          </p:cNvPr>
          <p:cNvPicPr>
            <a:picLocks noChangeAspect="1"/>
          </p:cNvPicPr>
          <p:nvPr/>
        </p:nvPicPr>
        <p:blipFill rotWithShape="1">
          <a:blip r:embed="rId2"/>
          <a:srcRect l="257" b="914"/>
          <a:stretch/>
        </p:blipFill>
        <p:spPr>
          <a:xfrm>
            <a:off x="1935480" y="1090286"/>
            <a:ext cx="8342578" cy="4634653"/>
          </a:xfrm>
          <a:prstGeom prst="rect">
            <a:avLst/>
          </a:prstGeom>
        </p:spPr>
      </p:pic>
    </p:spTree>
    <p:extLst>
      <p:ext uri="{BB962C8B-B14F-4D97-AF65-F5344CB8AC3E}">
        <p14:creationId xmlns:p14="http://schemas.microsoft.com/office/powerpoint/2010/main" val="2042132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6024E8-3BEB-C878-689C-8B50936BEEA0}"/>
              </a:ext>
            </a:extLst>
          </p:cNvPr>
          <p:cNvSpPr>
            <a:spLocks noGrp="1"/>
          </p:cNvSpPr>
          <p:nvPr>
            <p:ph type="title"/>
          </p:nvPr>
        </p:nvSpPr>
        <p:spPr>
          <a:xfrm>
            <a:off x="1077362" y="720435"/>
            <a:ext cx="4855352" cy="1507375"/>
          </a:xfrm>
        </p:spPr>
        <p:txBody>
          <a:bodyPr>
            <a:normAutofit/>
          </a:bodyPr>
          <a:lstStyle/>
          <a:p>
            <a:pPr>
              <a:lnSpc>
                <a:spcPct val="100000"/>
              </a:lnSpc>
            </a:pPr>
            <a:r>
              <a:rPr lang="es-MX" sz="3000" err="1"/>
              <a:t>char</a:t>
            </a:r>
            <a:r>
              <a:rPr lang="es-MX" sz="3000"/>
              <a:t> *</a:t>
            </a:r>
            <a:r>
              <a:rPr lang="es-MX" sz="3000" err="1"/>
              <a:t>estadosDelSuelo</a:t>
            </a:r>
            <a:r>
              <a:rPr lang="es-MX" sz="3000"/>
              <a:t>[] = { "Seco", "</a:t>
            </a:r>
            <a:r>
              <a:rPr lang="es-MX" sz="3000" err="1"/>
              <a:t>Humedo</a:t>
            </a:r>
            <a:r>
              <a:rPr lang="es-MX" sz="3000"/>
              <a:t>", "Mojado" };</a:t>
            </a:r>
            <a:endParaRPr lang="es-CL" sz="3000"/>
          </a:p>
        </p:txBody>
      </p:sp>
      <p:sp>
        <p:nvSpPr>
          <p:cNvPr id="3" name="Marcador de contenido 2">
            <a:extLst>
              <a:ext uri="{FF2B5EF4-FFF2-40B4-BE49-F238E27FC236}">
                <a16:creationId xmlns:a16="http://schemas.microsoft.com/office/drawing/2014/main" id="{A110C340-6418-8707-2EDF-E57087806C0C}"/>
              </a:ext>
            </a:extLst>
          </p:cNvPr>
          <p:cNvSpPr>
            <a:spLocks noGrp="1"/>
          </p:cNvSpPr>
          <p:nvPr>
            <p:ph idx="1"/>
          </p:nvPr>
        </p:nvSpPr>
        <p:spPr>
          <a:xfrm>
            <a:off x="1077362" y="2427316"/>
            <a:ext cx="4855352" cy="3513514"/>
          </a:xfrm>
        </p:spPr>
        <p:txBody>
          <a:bodyPr>
            <a:normAutofit/>
          </a:bodyPr>
          <a:lstStyle/>
          <a:p>
            <a:r>
              <a:rPr lang="es-MX" dirty="0"/>
              <a:t>Declara una variable llamada </a:t>
            </a:r>
            <a:r>
              <a:rPr lang="es-MX" dirty="0" err="1"/>
              <a:t>estadosDelSuelo</a:t>
            </a:r>
            <a:r>
              <a:rPr lang="es-MX" dirty="0"/>
              <a:t> y la inicializa como un array de punteros a caracteres (</a:t>
            </a:r>
            <a:r>
              <a:rPr lang="es-MX" dirty="0" err="1"/>
              <a:t>char</a:t>
            </a:r>
            <a:r>
              <a:rPr lang="es-MX" dirty="0"/>
              <a:t> *). Cada elemento del array es una cadena de caracteres que representa un estado del suelo.</a:t>
            </a:r>
            <a:endParaRPr lang="es-CL"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ED555A0-AFC5-B0CB-C6CB-EAC8A3938FAD}"/>
              </a:ext>
            </a:extLst>
          </p:cNvPr>
          <p:cNvPicPr>
            <a:picLocks noChangeAspect="1"/>
          </p:cNvPicPr>
          <p:nvPr/>
        </p:nvPicPr>
        <p:blipFill rotWithShape="1">
          <a:blip r:embed="rId2"/>
          <a:srcRect l="35263" r="13920"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1022319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972CF27-9A55-2E47-700F-DE8CA9C66EB1}"/>
              </a:ext>
            </a:extLst>
          </p:cNvPr>
          <p:cNvSpPr>
            <a:spLocks noGrp="1"/>
          </p:cNvSpPr>
          <p:nvPr>
            <p:ph idx="1"/>
          </p:nvPr>
        </p:nvSpPr>
        <p:spPr>
          <a:xfrm>
            <a:off x="1055833" y="1296143"/>
            <a:ext cx="4855352" cy="4265714"/>
          </a:xfrm>
        </p:spPr>
        <p:txBody>
          <a:bodyPr>
            <a:normAutofit/>
          </a:bodyPr>
          <a:lstStyle/>
          <a:p>
            <a:r>
              <a:rPr lang="es-MX" sz="2800" dirty="0" err="1"/>
              <a:t>char</a:t>
            </a:r>
            <a:r>
              <a:rPr lang="es-MX" sz="2800" dirty="0"/>
              <a:t> *</a:t>
            </a:r>
            <a:r>
              <a:rPr lang="es-MX" sz="2800" dirty="0" err="1"/>
              <a:t>estadosDelSuelo</a:t>
            </a:r>
            <a:r>
              <a:rPr lang="es-MX" sz="2800" dirty="0"/>
              <a:t>[]: Declara una variable llamada </a:t>
            </a:r>
            <a:r>
              <a:rPr lang="es-MX" sz="2800" dirty="0" err="1"/>
              <a:t>estadosDelSuelo</a:t>
            </a:r>
            <a:r>
              <a:rPr lang="es-MX" sz="2800" dirty="0"/>
              <a:t> que es un array de punteros a caracteres (</a:t>
            </a:r>
            <a:r>
              <a:rPr lang="es-MX" sz="2800" dirty="0" err="1"/>
              <a:t>char</a:t>
            </a:r>
            <a:r>
              <a:rPr lang="es-MX" sz="2800" dirty="0"/>
              <a:t> *).</a:t>
            </a:r>
            <a:endParaRPr lang="es-CL" sz="2800"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igno de interrogación en fondo de color verde pastel">
            <a:extLst>
              <a:ext uri="{FF2B5EF4-FFF2-40B4-BE49-F238E27FC236}">
                <a16:creationId xmlns:a16="http://schemas.microsoft.com/office/drawing/2014/main" id="{0C002BAD-8A45-34E6-C120-DA52596D25E3}"/>
              </a:ext>
            </a:extLst>
          </p:cNvPr>
          <p:cNvPicPr>
            <a:picLocks noChangeAspect="1"/>
          </p:cNvPicPr>
          <p:nvPr/>
        </p:nvPicPr>
        <p:blipFill rotWithShape="1">
          <a:blip r:embed="rId2"/>
          <a:srcRect l="41448" r="1454"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10369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8CB5DA2-C94D-7234-F13F-71C2F6654A96}"/>
              </a:ext>
            </a:extLst>
          </p:cNvPr>
          <p:cNvSpPr>
            <a:spLocks noGrp="1"/>
          </p:cNvSpPr>
          <p:nvPr>
            <p:ph idx="1"/>
          </p:nvPr>
        </p:nvSpPr>
        <p:spPr>
          <a:xfrm>
            <a:off x="1148987" y="1613517"/>
            <a:ext cx="6397165" cy="3513514"/>
          </a:xfrm>
        </p:spPr>
        <p:txBody>
          <a:bodyPr>
            <a:normAutofit/>
          </a:bodyPr>
          <a:lstStyle/>
          <a:p>
            <a:r>
              <a:rPr lang="es-MX" sz="3200" dirty="0" err="1"/>
              <a:t>char</a:t>
            </a:r>
            <a:r>
              <a:rPr lang="es-MX" sz="3200" dirty="0"/>
              <a:t> *</a:t>
            </a:r>
            <a:r>
              <a:rPr lang="es-MX" sz="3200" dirty="0" err="1"/>
              <a:t>estadosDelSuelo</a:t>
            </a:r>
            <a:r>
              <a:rPr lang="es-MX" sz="3200" dirty="0"/>
              <a:t>[]: Declara una variable llamada </a:t>
            </a:r>
            <a:r>
              <a:rPr lang="es-MX" sz="3200" dirty="0" err="1"/>
              <a:t>estadosDelSuelo</a:t>
            </a:r>
            <a:r>
              <a:rPr lang="es-MX" sz="3200" dirty="0"/>
              <a:t> que es un array de punteros a caracteres (</a:t>
            </a:r>
            <a:r>
              <a:rPr lang="es-MX" sz="3200" dirty="0" err="1"/>
              <a:t>char</a:t>
            </a:r>
            <a:r>
              <a:rPr lang="es-MX" sz="3200" dirty="0"/>
              <a:t> *).</a:t>
            </a:r>
            <a:endParaRPr lang="es-CL" sz="3200" dirty="0"/>
          </a:p>
        </p:txBody>
      </p:sp>
      <p:sp>
        <p:nvSpPr>
          <p:cNvPr id="11" name="Rectangle 10">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4" descr="Uno entre la multitud">
            <a:extLst>
              <a:ext uri="{FF2B5EF4-FFF2-40B4-BE49-F238E27FC236}">
                <a16:creationId xmlns:a16="http://schemas.microsoft.com/office/drawing/2014/main" id="{87E33F10-F4FD-48F1-F402-D391A64B6798}"/>
              </a:ext>
            </a:extLst>
          </p:cNvPr>
          <p:cNvPicPr>
            <a:picLocks noChangeAspect="1"/>
          </p:cNvPicPr>
          <p:nvPr/>
        </p:nvPicPr>
        <p:blipFill rotWithShape="1">
          <a:blip r:embed="rId2"/>
          <a:srcRect l="16225" r="8036" b="2"/>
          <a:stretch/>
        </p:blipFill>
        <p:spPr>
          <a:xfrm>
            <a:off x="8696640" y="3396062"/>
            <a:ext cx="3496111" cy="3461938"/>
          </a:xfrm>
          <a:prstGeom prst="rect">
            <a:avLst/>
          </a:prstGeom>
        </p:spPr>
      </p:pic>
    </p:spTree>
    <p:extLst>
      <p:ext uri="{BB962C8B-B14F-4D97-AF65-F5344CB8AC3E}">
        <p14:creationId xmlns:p14="http://schemas.microsoft.com/office/powerpoint/2010/main" val="285810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220EFE6-9473-BCE2-152A-B63FA8EDF406}"/>
              </a:ext>
            </a:extLst>
          </p:cNvPr>
          <p:cNvSpPr>
            <a:spLocks noGrp="1"/>
          </p:cNvSpPr>
          <p:nvPr>
            <p:ph idx="1"/>
          </p:nvPr>
        </p:nvSpPr>
        <p:spPr>
          <a:xfrm>
            <a:off x="1055833" y="598515"/>
            <a:ext cx="4855352" cy="5396931"/>
          </a:xfrm>
        </p:spPr>
        <p:txBody>
          <a:bodyPr>
            <a:normAutofit/>
          </a:bodyPr>
          <a:lstStyle/>
          <a:p>
            <a:r>
              <a:rPr lang="es-MX" sz="2800" dirty="0"/>
              <a:t>{ "Seco", "</a:t>
            </a:r>
            <a:r>
              <a:rPr lang="es-MX" sz="2800" dirty="0" err="1"/>
              <a:t>Humedo</a:t>
            </a:r>
            <a:r>
              <a:rPr lang="es-MX" sz="2800" dirty="0"/>
              <a:t>", "Mojado" }: Inicializa el array con tres elementos, donde cada elemento es una cadena de caracteres representando un estado del suelo. En este caso, los estados son "Seco", "</a:t>
            </a:r>
            <a:r>
              <a:rPr lang="es-MX" sz="2800" dirty="0" err="1"/>
              <a:t>Humedo</a:t>
            </a:r>
            <a:r>
              <a:rPr lang="es-MX" sz="2800" dirty="0"/>
              <a:t>" y "Mojado".</a:t>
            </a:r>
            <a:endParaRPr lang="es-CL" sz="2800"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uerdas de distintos colores">
            <a:extLst>
              <a:ext uri="{FF2B5EF4-FFF2-40B4-BE49-F238E27FC236}">
                <a16:creationId xmlns:a16="http://schemas.microsoft.com/office/drawing/2014/main" id="{B2359F5D-E88D-17B0-83F9-B4662624806B}"/>
              </a:ext>
            </a:extLst>
          </p:cNvPr>
          <p:cNvPicPr>
            <a:picLocks noChangeAspect="1"/>
          </p:cNvPicPr>
          <p:nvPr/>
        </p:nvPicPr>
        <p:blipFill rotWithShape="1">
          <a:blip r:embed="rId2"/>
          <a:srcRect l="27634" r="21549"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406977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E04FE4D-1082-6502-4423-B6E336444AD8}"/>
              </a:ext>
            </a:extLst>
          </p:cNvPr>
          <p:cNvSpPr>
            <a:spLocks noGrp="1"/>
          </p:cNvSpPr>
          <p:nvPr>
            <p:ph idx="1"/>
          </p:nvPr>
        </p:nvSpPr>
        <p:spPr>
          <a:xfrm>
            <a:off x="1055833" y="703290"/>
            <a:ext cx="4855352" cy="5249835"/>
          </a:xfrm>
        </p:spPr>
        <p:txBody>
          <a:bodyPr>
            <a:normAutofit lnSpcReduction="10000"/>
          </a:bodyPr>
          <a:lstStyle/>
          <a:p>
            <a:r>
              <a:rPr lang="es-MX" sz="2400" dirty="0"/>
              <a:t>Por lo tanto, </a:t>
            </a:r>
            <a:r>
              <a:rPr lang="es-MX" sz="2400" dirty="0" err="1"/>
              <a:t>estadosDelSuelo</a:t>
            </a:r>
            <a:r>
              <a:rPr lang="es-MX" sz="2400" dirty="0"/>
              <a:t> es un array que contiene tres punteros a cadenas de caracteres, se puedes acceder a cada estado del suelo utilizando la notación de array. Por ejemplo, </a:t>
            </a:r>
            <a:r>
              <a:rPr lang="es-MX" sz="2400" dirty="0" err="1"/>
              <a:t>estadosDelSuelo</a:t>
            </a:r>
            <a:r>
              <a:rPr lang="es-MX" sz="2400" dirty="0"/>
              <a:t>[0] representará la cadena "Seco", </a:t>
            </a:r>
            <a:r>
              <a:rPr lang="es-MX" sz="2400" dirty="0" err="1"/>
              <a:t>estadosDelSuelo</a:t>
            </a:r>
            <a:r>
              <a:rPr lang="es-MX" sz="2400" dirty="0"/>
              <a:t>[1] representará "</a:t>
            </a:r>
            <a:r>
              <a:rPr lang="es-MX" sz="2400" dirty="0" err="1"/>
              <a:t>Humedo</a:t>
            </a:r>
            <a:r>
              <a:rPr lang="es-MX" sz="2400" dirty="0"/>
              <a:t>", y </a:t>
            </a:r>
            <a:r>
              <a:rPr lang="es-MX" sz="2400" dirty="0" err="1"/>
              <a:t>estadosDelSuelo</a:t>
            </a:r>
            <a:r>
              <a:rPr lang="es-MX" sz="2400" dirty="0"/>
              <a:t>[2] representará "Mojado".</a:t>
            </a:r>
            <a:endParaRPr lang="es-CL" sz="2400"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uerda azul">
            <a:extLst>
              <a:ext uri="{FF2B5EF4-FFF2-40B4-BE49-F238E27FC236}">
                <a16:creationId xmlns:a16="http://schemas.microsoft.com/office/drawing/2014/main" id="{F5419AD6-E0F3-1F8B-06D9-F87B44A89EF9}"/>
              </a:ext>
            </a:extLst>
          </p:cNvPr>
          <p:cNvPicPr>
            <a:picLocks noChangeAspect="1"/>
          </p:cNvPicPr>
          <p:nvPr/>
        </p:nvPicPr>
        <p:blipFill rotWithShape="1">
          <a:blip r:embed="rId2"/>
          <a:srcRect l="34503" r="14680"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3175948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1FC31C-78F4-4F44-A04D-1E2041D02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ECD34A-4CF9-42F3-BE67-104F8BCCC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1" y="-8238"/>
            <a:ext cx="5232962" cy="3439877"/>
          </a:xfrm>
          <a:custGeom>
            <a:avLst/>
            <a:gdLst>
              <a:gd name="connsiteX0" fmla="*/ 0 w 5232962"/>
              <a:gd name="connsiteY0" fmla="*/ 0 h 3439877"/>
              <a:gd name="connsiteX1" fmla="*/ 5232962 w 5232962"/>
              <a:gd name="connsiteY1" fmla="*/ 0 h 3439877"/>
              <a:gd name="connsiteX2" fmla="*/ 5232962 w 5232962"/>
              <a:gd name="connsiteY2" fmla="*/ 8238 h 3439877"/>
              <a:gd name="connsiteX3" fmla="*/ 3391908 w 5232962"/>
              <a:gd name="connsiteY3" fmla="*/ 8238 h 3439877"/>
              <a:gd name="connsiteX4" fmla="*/ 3312902 w 5232962"/>
              <a:gd name="connsiteY4" fmla="*/ 10193 h 3439877"/>
              <a:gd name="connsiteX5" fmla="*/ 7961 w 5232962"/>
              <a:gd name="connsiteY5" fmla="*/ 3250305 h 3439877"/>
              <a:gd name="connsiteX6" fmla="*/ 3850 w 5232962"/>
              <a:gd name="connsiteY6" fmla="*/ 3414579 h 3439877"/>
              <a:gd name="connsiteX7" fmla="*/ 3701 w 5232962"/>
              <a:gd name="connsiteY7" fmla="*/ 3414579 h 3439877"/>
              <a:gd name="connsiteX8" fmla="*/ 3701 w 5232962"/>
              <a:gd name="connsiteY8" fmla="*/ 3439877 h 3439877"/>
              <a:gd name="connsiteX9" fmla="*/ 0 w 5232962"/>
              <a:gd name="connsiteY9" fmla="*/ 3439877 h 34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2962" h="3439877">
                <a:moveTo>
                  <a:pt x="0" y="0"/>
                </a:moveTo>
                <a:lnTo>
                  <a:pt x="5232962" y="0"/>
                </a:lnTo>
                <a:lnTo>
                  <a:pt x="5232962" y="8238"/>
                </a:lnTo>
                <a:lnTo>
                  <a:pt x="3391908" y="8238"/>
                </a:lnTo>
                <a:lnTo>
                  <a:pt x="3312902" y="10193"/>
                </a:lnTo>
                <a:cubicBezTo>
                  <a:pt x="1527166" y="98795"/>
                  <a:pt x="95685" y="1501678"/>
                  <a:pt x="7961" y="3250305"/>
                </a:cubicBezTo>
                <a:lnTo>
                  <a:pt x="3850" y="3414579"/>
                </a:lnTo>
                <a:lnTo>
                  <a:pt x="3701" y="3414579"/>
                </a:lnTo>
                <a:lnTo>
                  <a:pt x="3701" y="3439877"/>
                </a:lnTo>
                <a:lnTo>
                  <a:pt x="0" y="34398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rimer plano de un eslabón de cadena">
            <a:extLst>
              <a:ext uri="{FF2B5EF4-FFF2-40B4-BE49-F238E27FC236}">
                <a16:creationId xmlns:a16="http://schemas.microsoft.com/office/drawing/2014/main" id="{18DE7C9A-7C52-D7C3-B986-84CC5F4FBC5F}"/>
              </a:ext>
            </a:extLst>
          </p:cNvPr>
          <p:cNvPicPr>
            <a:picLocks noChangeAspect="1"/>
          </p:cNvPicPr>
          <p:nvPr/>
        </p:nvPicPr>
        <p:blipFill rotWithShape="1">
          <a:blip r:embed="rId3"/>
          <a:srcRect t="6848" r="1" b="19139"/>
          <a:stretch/>
        </p:blipFill>
        <p:spPr>
          <a:xfrm>
            <a:off x="-3700" y="-8238"/>
            <a:ext cx="6962738" cy="3439877"/>
          </a:xfrm>
          <a:custGeom>
            <a:avLst/>
            <a:gdLst/>
            <a:ahLst/>
            <a:cxnLst/>
            <a:rect l="l" t="t" r="r" b="b"/>
            <a:pathLst>
              <a:path w="6962738" h="3439877">
                <a:moveTo>
                  <a:pt x="3388207" y="0"/>
                </a:moveTo>
                <a:lnTo>
                  <a:pt x="6962738" y="0"/>
                </a:lnTo>
                <a:lnTo>
                  <a:pt x="6962738" y="3439877"/>
                </a:lnTo>
                <a:lnTo>
                  <a:pt x="0" y="3439877"/>
                </a:lnTo>
                <a:lnTo>
                  <a:pt x="0" y="3406341"/>
                </a:lnTo>
                <a:lnTo>
                  <a:pt x="149" y="3406341"/>
                </a:lnTo>
                <a:lnTo>
                  <a:pt x="4260" y="3242067"/>
                </a:lnTo>
                <a:cubicBezTo>
                  <a:pt x="91984" y="1493440"/>
                  <a:pt x="1523465" y="90557"/>
                  <a:pt x="3309201" y="1955"/>
                </a:cubicBezTo>
                <a:close/>
              </a:path>
            </a:pathLst>
          </a:custGeom>
        </p:spPr>
      </p:pic>
      <p:sp>
        <p:nvSpPr>
          <p:cNvPr id="13" name="Rectangle 12">
            <a:extLst>
              <a:ext uri="{FF2B5EF4-FFF2-40B4-BE49-F238E27FC236}">
                <a16:creationId xmlns:a16="http://schemas.microsoft.com/office/drawing/2014/main" id="{0FEB9866-01E9-46F2-837A-577268000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9039" y="-8238"/>
            <a:ext cx="5232962" cy="34398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4">
            <a:extLst>
              <a:ext uri="{FF2B5EF4-FFF2-40B4-BE49-F238E27FC236}">
                <a16:creationId xmlns:a16="http://schemas.microsoft.com/office/drawing/2014/main" id="{EB40E5E0-6677-497A-8E9D-E8575E276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46514" y="4287"/>
            <a:ext cx="3439876" cy="341482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320BDEC-FD58-0D67-1066-04EEF91F5301}"/>
              </a:ext>
            </a:extLst>
          </p:cNvPr>
          <p:cNvSpPr>
            <a:spLocks noGrp="1"/>
          </p:cNvSpPr>
          <p:nvPr>
            <p:ph idx="1"/>
          </p:nvPr>
        </p:nvSpPr>
        <p:spPr>
          <a:xfrm>
            <a:off x="828675" y="4023857"/>
            <a:ext cx="10285963" cy="2021939"/>
          </a:xfrm>
        </p:spPr>
        <p:txBody>
          <a:bodyPr>
            <a:normAutofit/>
          </a:bodyPr>
          <a:lstStyle/>
          <a:p>
            <a:pPr>
              <a:lnSpc>
                <a:spcPct val="110000"/>
              </a:lnSpc>
            </a:pPr>
            <a:r>
              <a:rPr lang="es-MX" sz="2000" dirty="0"/>
              <a:t>En la línea de código </a:t>
            </a:r>
            <a:r>
              <a:rPr lang="es-MX" sz="2000" dirty="0" err="1"/>
              <a:t>char</a:t>
            </a:r>
            <a:r>
              <a:rPr lang="es-MX" sz="2000" dirty="0"/>
              <a:t> *</a:t>
            </a:r>
            <a:r>
              <a:rPr lang="es-MX" sz="2000" dirty="0" err="1"/>
              <a:t>estadosDelSuelo</a:t>
            </a:r>
            <a:r>
              <a:rPr lang="es-MX" sz="2000" dirty="0"/>
              <a:t>[] = { "Seco", "</a:t>
            </a:r>
            <a:r>
              <a:rPr lang="es-MX" sz="2000" dirty="0" err="1"/>
              <a:t>Humedo</a:t>
            </a:r>
            <a:r>
              <a:rPr lang="es-MX" sz="2000" dirty="0"/>
              <a:t>", "Mojado" };, el * indica que </a:t>
            </a:r>
            <a:r>
              <a:rPr lang="es-MX" sz="2000" dirty="0" err="1"/>
              <a:t>estadosDelSuelo</a:t>
            </a:r>
            <a:r>
              <a:rPr lang="es-MX" sz="2000" dirty="0"/>
              <a:t> es un array de punteros a caracteres (</a:t>
            </a:r>
            <a:r>
              <a:rPr lang="es-MX" sz="2000" dirty="0" err="1"/>
              <a:t>strings</a:t>
            </a:r>
            <a:r>
              <a:rPr lang="es-MX" sz="2000" dirty="0"/>
              <a:t> o cadenas de caracteres).</a:t>
            </a:r>
            <a:endParaRPr lang="es-CL" sz="2000" dirty="0"/>
          </a:p>
        </p:txBody>
      </p:sp>
    </p:spTree>
    <p:extLst>
      <p:ext uri="{BB962C8B-B14F-4D97-AF65-F5344CB8AC3E}">
        <p14:creationId xmlns:p14="http://schemas.microsoft.com/office/powerpoint/2010/main" val="354785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DAB93C6-21A5-4E4C-005D-C5B1F6920247}"/>
              </a:ext>
            </a:extLst>
          </p:cNvPr>
          <p:cNvPicPr>
            <a:picLocks noChangeAspect="1"/>
          </p:cNvPicPr>
          <p:nvPr/>
        </p:nvPicPr>
        <p:blipFill rotWithShape="1">
          <a:blip r:embed="rId2"/>
          <a:srcRect l="643" t="-1036" r="-643" b="1036"/>
          <a:stretch/>
        </p:blipFill>
        <p:spPr>
          <a:xfrm>
            <a:off x="980352" y="2490659"/>
            <a:ext cx="10364646" cy="1838582"/>
          </a:xfrm>
          <a:prstGeom prst="rect">
            <a:avLst/>
          </a:prstGeom>
        </p:spPr>
      </p:pic>
    </p:spTree>
    <p:extLst>
      <p:ext uri="{BB962C8B-B14F-4D97-AF65-F5344CB8AC3E}">
        <p14:creationId xmlns:p14="http://schemas.microsoft.com/office/powerpoint/2010/main" val="867774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FC220-2E0A-1E50-BF9F-BC732FF25338}"/>
              </a:ext>
            </a:extLst>
          </p:cNvPr>
          <p:cNvSpPr>
            <a:spLocks noGrp="1"/>
          </p:cNvSpPr>
          <p:nvPr>
            <p:ph type="title"/>
          </p:nvPr>
        </p:nvSpPr>
        <p:spPr/>
        <p:txBody>
          <a:bodyPr>
            <a:normAutofit/>
          </a:bodyPr>
          <a:lstStyle/>
          <a:p>
            <a:pPr algn="ctr"/>
            <a:r>
              <a:rPr lang="es-MX" sz="4400"/>
              <a:t>DHT11 dht11(2);</a:t>
            </a:r>
            <a:endParaRPr lang="es-CL" sz="4400" dirty="0"/>
          </a:p>
        </p:txBody>
      </p:sp>
      <p:sp>
        <p:nvSpPr>
          <p:cNvPr id="3" name="Marcador de contenido 2">
            <a:extLst>
              <a:ext uri="{FF2B5EF4-FFF2-40B4-BE49-F238E27FC236}">
                <a16:creationId xmlns:a16="http://schemas.microsoft.com/office/drawing/2014/main" id="{08C89610-2C42-1EFF-4027-8094C77F71C4}"/>
              </a:ext>
            </a:extLst>
          </p:cNvPr>
          <p:cNvSpPr>
            <a:spLocks noGrp="1"/>
          </p:cNvSpPr>
          <p:nvPr>
            <p:ph idx="1"/>
          </p:nvPr>
        </p:nvSpPr>
        <p:spPr/>
        <p:txBody>
          <a:bodyPr>
            <a:normAutofit/>
          </a:bodyPr>
          <a:lstStyle/>
          <a:p>
            <a:r>
              <a:rPr lang="es-MX" sz="3600"/>
              <a:t>DHT11 dht11(2); se utiliza para declarar un objeto de la clase DHT11 llamado dht11 y asignarle el pin al que está conectado el sensor DHT11.</a:t>
            </a:r>
            <a:endParaRPr lang="es-CL" sz="3600" dirty="0"/>
          </a:p>
        </p:txBody>
      </p:sp>
    </p:spTree>
    <p:extLst>
      <p:ext uri="{BB962C8B-B14F-4D97-AF65-F5344CB8AC3E}">
        <p14:creationId xmlns:p14="http://schemas.microsoft.com/office/powerpoint/2010/main" val="407263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ript de ordenador en una pantalla">
            <a:extLst>
              <a:ext uri="{FF2B5EF4-FFF2-40B4-BE49-F238E27FC236}">
                <a16:creationId xmlns:a16="http://schemas.microsoft.com/office/drawing/2014/main" id="{12F98151-D8AC-906E-C833-5CEBB0CD2198}"/>
              </a:ext>
            </a:extLst>
          </p:cNvPr>
          <p:cNvPicPr>
            <a:picLocks noChangeAspect="1"/>
          </p:cNvPicPr>
          <p:nvPr/>
        </p:nvPicPr>
        <p:blipFill rotWithShape="1">
          <a:blip r:embed="rId2"/>
          <a:srcRect t="5981" b="9750"/>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07FF4D46-B9D0-1BF6-CB87-8C0131DFEA3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Explicación del código</a:t>
            </a:r>
          </a:p>
        </p:txBody>
      </p:sp>
    </p:spTree>
    <p:extLst>
      <p:ext uri="{BB962C8B-B14F-4D97-AF65-F5344CB8AC3E}">
        <p14:creationId xmlns:p14="http://schemas.microsoft.com/office/powerpoint/2010/main" val="343633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3095B3-FFA6-50E4-C49F-80DC70111E50}"/>
              </a:ext>
            </a:extLst>
          </p:cNvPr>
          <p:cNvSpPr>
            <a:spLocks noGrp="1"/>
          </p:cNvSpPr>
          <p:nvPr>
            <p:ph idx="1"/>
          </p:nvPr>
        </p:nvSpPr>
        <p:spPr>
          <a:xfrm>
            <a:off x="1077362" y="2427316"/>
            <a:ext cx="4855352" cy="3513514"/>
          </a:xfrm>
        </p:spPr>
        <p:txBody>
          <a:bodyPr>
            <a:normAutofit/>
          </a:bodyPr>
          <a:lstStyle/>
          <a:p>
            <a:r>
              <a:rPr lang="es-MX" sz="2400" dirty="0"/>
              <a:t>DHT11: indica que estamos creando un objeto de la clase DHT11. La clase DHT11 suele ser una implementación de software para interactuar con el sensor de temperatura y humedad DHT11.</a:t>
            </a:r>
            <a:endParaRPr lang="es-CL" sz="2400"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laca brillante de circuito impreso">
            <a:extLst>
              <a:ext uri="{FF2B5EF4-FFF2-40B4-BE49-F238E27FC236}">
                <a16:creationId xmlns:a16="http://schemas.microsoft.com/office/drawing/2014/main" id="{E1094BC8-DEFD-2658-A6C9-514CBC50189F}"/>
              </a:ext>
            </a:extLst>
          </p:cNvPr>
          <p:cNvPicPr>
            <a:picLocks noChangeAspect="1"/>
          </p:cNvPicPr>
          <p:nvPr/>
        </p:nvPicPr>
        <p:blipFill rotWithShape="1">
          <a:blip r:embed="rId2"/>
          <a:srcRect l="36047" r="13136"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428275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0771D31-7CCB-3820-A0B1-406AED171469}"/>
              </a:ext>
            </a:extLst>
          </p:cNvPr>
          <p:cNvSpPr>
            <a:spLocks noGrp="1"/>
          </p:cNvSpPr>
          <p:nvPr>
            <p:ph idx="1"/>
          </p:nvPr>
        </p:nvSpPr>
        <p:spPr>
          <a:xfrm>
            <a:off x="1077362" y="2427316"/>
            <a:ext cx="4855352" cy="3513514"/>
          </a:xfrm>
        </p:spPr>
        <p:txBody>
          <a:bodyPr>
            <a:normAutofit/>
          </a:bodyPr>
          <a:lstStyle/>
          <a:p>
            <a:r>
              <a:rPr lang="es-MX" sz="2400" dirty="0"/>
              <a:t>dht11: Este es el nombre del objeto que estamos creando. Se usa este nombre para acceder a las funciones y variables asociadas con el objeto DHT11.</a:t>
            </a:r>
            <a:endParaRPr lang="es-CL" sz="2400" dirty="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38B2FFC-8DF8-77E4-BB9C-086B129F663E}"/>
              </a:ext>
            </a:extLst>
          </p:cNvPr>
          <p:cNvPicPr>
            <a:picLocks noChangeAspect="1"/>
          </p:cNvPicPr>
          <p:nvPr/>
        </p:nvPicPr>
        <p:blipFill rotWithShape="1">
          <a:blip r:embed="rId2"/>
          <a:srcRect l="12023" r="45153"/>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162303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C12D2C-21A1-44CF-BA29-D0EE453AB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598DD8-827C-48DB-AD4F-AEBB72483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557"/>
            <a:ext cx="5223349" cy="3420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4">
            <a:extLst>
              <a:ext uri="{FF2B5EF4-FFF2-40B4-BE49-F238E27FC236}">
                <a16:creationId xmlns:a16="http://schemas.microsoft.com/office/drawing/2014/main" id="{EB40E5E0-6677-497A-8E9D-E8575E276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83473" y="3856"/>
            <a:ext cx="3439876" cy="341482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C46E49D-1D37-455E-BDA2-28DAF3721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55978" y="-1558"/>
            <a:ext cx="3439878" cy="3420239"/>
          </a:xfrm>
          <a:custGeom>
            <a:avLst/>
            <a:gdLst>
              <a:gd name="connsiteX0" fmla="*/ 3439878 w 3439878"/>
              <a:gd name="connsiteY0" fmla="*/ 3420239 h 3420239"/>
              <a:gd name="connsiteX1" fmla="*/ 0 w 3439878"/>
              <a:gd name="connsiteY1" fmla="*/ 3420239 h 3420239"/>
              <a:gd name="connsiteX2" fmla="*/ 0 w 3439878"/>
              <a:gd name="connsiteY2" fmla="*/ 0 h 3420239"/>
              <a:gd name="connsiteX3" fmla="*/ 3856 w 3439878"/>
              <a:gd name="connsiteY3" fmla="*/ 0 h 3420239"/>
              <a:gd name="connsiteX4" fmla="*/ 3856 w 3439878"/>
              <a:gd name="connsiteY4" fmla="*/ 133338 h 3420239"/>
              <a:gd name="connsiteX5" fmla="*/ 5641 w 3439878"/>
              <a:gd name="connsiteY5" fmla="*/ 203263 h 3420239"/>
              <a:gd name="connsiteX6" fmla="*/ 3347718 w 3439878"/>
              <a:gd name="connsiteY6" fmla="*/ 3415186 h 3420239"/>
              <a:gd name="connsiteX7" fmla="*/ 3427612 w 3439878"/>
              <a:gd name="connsiteY7" fmla="*/ 3417124 h 3420239"/>
              <a:gd name="connsiteX8" fmla="*/ 3856 w 3439878"/>
              <a:gd name="connsiteY8" fmla="*/ 3417124 h 3420239"/>
              <a:gd name="connsiteX9" fmla="*/ 3856 w 3439878"/>
              <a:gd name="connsiteY9" fmla="*/ 3418681 h 3420239"/>
              <a:gd name="connsiteX10" fmla="*/ 3439878 w 3439878"/>
              <a:gd name="connsiteY10" fmla="*/ 3418681 h 3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9878" h="3420239">
                <a:moveTo>
                  <a:pt x="3439878" y="3420239"/>
                </a:moveTo>
                <a:lnTo>
                  <a:pt x="0" y="3420239"/>
                </a:lnTo>
                <a:lnTo>
                  <a:pt x="0" y="0"/>
                </a:lnTo>
                <a:lnTo>
                  <a:pt x="3856" y="0"/>
                </a:lnTo>
                <a:lnTo>
                  <a:pt x="3856" y="133338"/>
                </a:lnTo>
                <a:lnTo>
                  <a:pt x="5641" y="203263"/>
                </a:lnTo>
                <a:cubicBezTo>
                  <a:pt x="94351" y="1936677"/>
                  <a:pt x="1541917" y="3327355"/>
                  <a:pt x="3347718" y="3415186"/>
                </a:cubicBezTo>
                <a:lnTo>
                  <a:pt x="3427612" y="3417124"/>
                </a:lnTo>
                <a:lnTo>
                  <a:pt x="3856" y="3417124"/>
                </a:lnTo>
                <a:lnTo>
                  <a:pt x="3856" y="3418681"/>
                </a:lnTo>
                <a:lnTo>
                  <a:pt x="3439878" y="34186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ompecabezas blanco con una pieza roja">
            <a:extLst>
              <a:ext uri="{FF2B5EF4-FFF2-40B4-BE49-F238E27FC236}">
                <a16:creationId xmlns:a16="http://schemas.microsoft.com/office/drawing/2014/main" id="{8FD4DF0D-273C-74F7-4955-37C74EBA7170}"/>
              </a:ext>
            </a:extLst>
          </p:cNvPr>
          <p:cNvPicPr>
            <a:picLocks noChangeAspect="1"/>
          </p:cNvPicPr>
          <p:nvPr/>
        </p:nvPicPr>
        <p:blipFill rotWithShape="1">
          <a:blip r:embed="rId2"/>
          <a:srcRect t="2147" b="10741"/>
          <a:stretch/>
        </p:blipFill>
        <p:spPr>
          <a:xfrm>
            <a:off x="5216651" y="-1558"/>
            <a:ext cx="6979975" cy="3420240"/>
          </a:xfrm>
          <a:custGeom>
            <a:avLst/>
            <a:gdLst/>
            <a:ahLst/>
            <a:cxnLst/>
            <a:rect l="l" t="t" r="r" b="b"/>
            <a:pathLst>
              <a:path w="6979975" h="3420240">
                <a:moveTo>
                  <a:pt x="13648" y="0"/>
                </a:moveTo>
                <a:lnTo>
                  <a:pt x="6979975" y="0"/>
                </a:lnTo>
                <a:lnTo>
                  <a:pt x="6979975" y="1557"/>
                </a:lnTo>
                <a:lnTo>
                  <a:pt x="3556219" y="1557"/>
                </a:lnTo>
                <a:lnTo>
                  <a:pt x="3636113" y="3495"/>
                </a:lnTo>
                <a:cubicBezTo>
                  <a:pt x="5441914" y="91326"/>
                  <a:pt x="6889480" y="1482004"/>
                  <a:pt x="6978190" y="3215418"/>
                </a:cubicBezTo>
                <a:lnTo>
                  <a:pt x="6979975" y="3285343"/>
                </a:lnTo>
                <a:lnTo>
                  <a:pt x="6979975" y="3420240"/>
                </a:lnTo>
                <a:lnTo>
                  <a:pt x="13648" y="3420240"/>
                </a:lnTo>
                <a:lnTo>
                  <a:pt x="13648" y="3420238"/>
                </a:lnTo>
                <a:lnTo>
                  <a:pt x="0" y="3420238"/>
                </a:lnTo>
                <a:lnTo>
                  <a:pt x="0" y="1557"/>
                </a:lnTo>
                <a:lnTo>
                  <a:pt x="13648" y="1557"/>
                </a:lnTo>
                <a:close/>
              </a:path>
            </a:pathLst>
          </a:custGeom>
        </p:spPr>
      </p:pic>
      <p:sp>
        <p:nvSpPr>
          <p:cNvPr id="3" name="Marcador de contenido 2">
            <a:extLst>
              <a:ext uri="{FF2B5EF4-FFF2-40B4-BE49-F238E27FC236}">
                <a16:creationId xmlns:a16="http://schemas.microsoft.com/office/drawing/2014/main" id="{12CE423C-898D-923C-663F-83F54DB00874}"/>
              </a:ext>
            </a:extLst>
          </p:cNvPr>
          <p:cNvSpPr>
            <a:spLocks noGrp="1"/>
          </p:cNvSpPr>
          <p:nvPr>
            <p:ph idx="1"/>
          </p:nvPr>
        </p:nvSpPr>
        <p:spPr>
          <a:xfrm>
            <a:off x="5228651" y="4084869"/>
            <a:ext cx="5885987" cy="2005151"/>
          </a:xfrm>
        </p:spPr>
        <p:txBody>
          <a:bodyPr>
            <a:normAutofit/>
          </a:bodyPr>
          <a:lstStyle/>
          <a:p>
            <a:r>
              <a:rPr lang="es-MX" sz="2400" dirty="0"/>
              <a:t>(2): Esto es un argumento. En este caso, el argumento 2 indica el número del pin al que está conectado el sensor DHT11 en la placa Arduino.</a:t>
            </a:r>
            <a:endParaRPr lang="es-CL" sz="2400" dirty="0"/>
          </a:p>
        </p:txBody>
      </p:sp>
    </p:spTree>
    <p:extLst>
      <p:ext uri="{BB962C8B-B14F-4D97-AF65-F5344CB8AC3E}">
        <p14:creationId xmlns:p14="http://schemas.microsoft.com/office/powerpoint/2010/main" val="50016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97227-0DEA-16BC-C988-36EF3F59E5CA}"/>
              </a:ext>
            </a:extLst>
          </p:cNvPr>
          <p:cNvSpPr>
            <a:spLocks noGrp="1"/>
          </p:cNvSpPr>
          <p:nvPr>
            <p:ph type="title"/>
          </p:nvPr>
        </p:nvSpPr>
        <p:spPr/>
        <p:txBody>
          <a:bodyPr/>
          <a:lstStyle/>
          <a:p>
            <a:r>
              <a:rPr lang="es-MX" dirty="0"/>
              <a:t>LiquidCrystal_I2C </a:t>
            </a:r>
            <a:r>
              <a:rPr lang="es-MX" dirty="0" err="1"/>
              <a:t>lcd</a:t>
            </a:r>
            <a:r>
              <a:rPr lang="es-MX" dirty="0"/>
              <a:t>(0x27, 16, 2);</a:t>
            </a:r>
            <a:endParaRPr lang="es-CL" dirty="0"/>
          </a:p>
        </p:txBody>
      </p:sp>
      <p:sp>
        <p:nvSpPr>
          <p:cNvPr id="3" name="Marcador de contenido 2">
            <a:extLst>
              <a:ext uri="{FF2B5EF4-FFF2-40B4-BE49-F238E27FC236}">
                <a16:creationId xmlns:a16="http://schemas.microsoft.com/office/drawing/2014/main" id="{1199416B-CC3F-5D70-200F-D35146FC637C}"/>
              </a:ext>
            </a:extLst>
          </p:cNvPr>
          <p:cNvSpPr>
            <a:spLocks noGrp="1"/>
          </p:cNvSpPr>
          <p:nvPr>
            <p:ph idx="1"/>
          </p:nvPr>
        </p:nvSpPr>
        <p:spPr/>
        <p:txBody>
          <a:bodyPr>
            <a:normAutofit/>
          </a:bodyPr>
          <a:lstStyle/>
          <a:p>
            <a:r>
              <a:rPr lang="es-MX" sz="2800" dirty="0"/>
              <a:t>La línea de código LiquidCrystal_I2C </a:t>
            </a:r>
            <a:r>
              <a:rPr lang="es-MX" sz="2800" dirty="0" err="1"/>
              <a:t>lcd</a:t>
            </a:r>
            <a:r>
              <a:rPr lang="es-MX" sz="2800" dirty="0"/>
              <a:t>(0x27, 16, 2); se utiliza para declarar un objeto de la clase LiquidCrystal_I2C llamado </a:t>
            </a:r>
            <a:r>
              <a:rPr lang="es-MX" sz="2800" dirty="0" err="1"/>
              <a:t>lcd</a:t>
            </a:r>
            <a:r>
              <a:rPr lang="es-MX" sz="2800" dirty="0"/>
              <a:t> y configurarlo con los parámetros específicos para controlar una pantalla LCD con interfaz I2C.</a:t>
            </a:r>
            <a:endParaRPr lang="es-CL" sz="2800" dirty="0"/>
          </a:p>
        </p:txBody>
      </p:sp>
    </p:spTree>
    <p:extLst>
      <p:ext uri="{BB962C8B-B14F-4D97-AF65-F5344CB8AC3E}">
        <p14:creationId xmlns:p14="http://schemas.microsoft.com/office/powerpoint/2010/main" val="1621187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F23139A-B4E8-CD67-C045-CE88D56A1FE9}"/>
              </a:ext>
            </a:extLst>
          </p:cNvPr>
          <p:cNvSpPr>
            <a:spLocks noGrp="1"/>
          </p:cNvSpPr>
          <p:nvPr>
            <p:ph idx="1"/>
          </p:nvPr>
        </p:nvSpPr>
        <p:spPr>
          <a:xfrm>
            <a:off x="1077362" y="1055802"/>
            <a:ext cx="9950103" cy="4885028"/>
          </a:xfrm>
        </p:spPr>
        <p:txBody>
          <a:bodyPr>
            <a:normAutofit/>
          </a:bodyPr>
          <a:lstStyle/>
          <a:p>
            <a:r>
              <a:rPr lang="es-MX" sz="2000" dirty="0"/>
              <a:t>LiquidCrystal_I2C: Esto indica que estamos creando un objeto de la clase </a:t>
            </a:r>
          </a:p>
          <a:p>
            <a:r>
              <a:rPr lang="es-MX" sz="2000" dirty="0" err="1"/>
              <a:t>lcd</a:t>
            </a:r>
            <a:r>
              <a:rPr lang="es-MX" sz="2000" dirty="0"/>
              <a:t>: Este es el nombre del objeto que estamos creando. Se usa este nombre para acceder a las funciones y variables asociadas con el objeto LiquidCrystal_I2C.</a:t>
            </a:r>
          </a:p>
          <a:p>
            <a:r>
              <a:rPr lang="es-MX" sz="2000" dirty="0"/>
              <a:t>0x27: Esta es la dirección I2C de la pantalla LCD. La dirección I2C es un valor hexadecimal que identifica un dispositivo en el bus I2C. En este caso, 0x27 es una dirección I2C comúnmente utilizada para módulos de pantalla LCD con un módulo I2C incorporado.</a:t>
            </a:r>
          </a:p>
          <a:p>
            <a:r>
              <a:rPr lang="es-MX" sz="2000" dirty="0"/>
              <a:t>16: Este es el número de columnas en la pantalla LCD. En este caso, la pantalla tiene 16 columnas.</a:t>
            </a:r>
          </a:p>
          <a:p>
            <a:r>
              <a:rPr lang="es-MX" sz="2000" dirty="0"/>
              <a:t>2: Este es el número de filas en la pantalla LCD. En este caso, la pantalla tiene 2 filas.</a:t>
            </a:r>
            <a:endParaRPr lang="es-CL" sz="2000" dirty="0"/>
          </a:p>
        </p:txBody>
      </p:sp>
    </p:spTree>
    <p:extLst>
      <p:ext uri="{BB962C8B-B14F-4D97-AF65-F5344CB8AC3E}">
        <p14:creationId xmlns:p14="http://schemas.microsoft.com/office/powerpoint/2010/main" val="146257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5D6BA-0BD5-9805-3600-E1A95ED9C3C5}"/>
              </a:ext>
            </a:extLst>
          </p:cNvPr>
          <p:cNvSpPr>
            <a:spLocks noGrp="1"/>
          </p:cNvSpPr>
          <p:nvPr>
            <p:ph type="title"/>
          </p:nvPr>
        </p:nvSpPr>
        <p:spPr/>
        <p:txBody>
          <a:bodyPr/>
          <a:lstStyle/>
          <a:p>
            <a:r>
              <a:rPr lang="es-MX" dirty="0"/>
              <a:t>uint8_t grado[8] = { 0xe, 0x11, 0x11, 0xe, 0x0, 0x0, 0x0 };</a:t>
            </a:r>
            <a:endParaRPr lang="es-CL" dirty="0"/>
          </a:p>
        </p:txBody>
      </p:sp>
      <p:sp>
        <p:nvSpPr>
          <p:cNvPr id="3" name="Marcador de contenido 2">
            <a:extLst>
              <a:ext uri="{FF2B5EF4-FFF2-40B4-BE49-F238E27FC236}">
                <a16:creationId xmlns:a16="http://schemas.microsoft.com/office/drawing/2014/main" id="{27B7CB25-D62A-B0EC-4B81-88B64C9008F4}"/>
              </a:ext>
            </a:extLst>
          </p:cNvPr>
          <p:cNvSpPr>
            <a:spLocks noGrp="1"/>
          </p:cNvSpPr>
          <p:nvPr>
            <p:ph idx="1"/>
          </p:nvPr>
        </p:nvSpPr>
        <p:spPr>
          <a:xfrm>
            <a:off x="1077362" y="2227810"/>
            <a:ext cx="9950103" cy="3909756"/>
          </a:xfrm>
        </p:spPr>
        <p:txBody>
          <a:bodyPr>
            <a:normAutofit fontScale="92500" lnSpcReduction="20000"/>
          </a:bodyPr>
          <a:lstStyle/>
          <a:p>
            <a:r>
              <a:rPr lang="es-MX" dirty="0"/>
              <a:t>La línea de código uint8_t grado[8] = { 0xe, 0x11, 0x11, 0xe, 0x0, 0x0, 0x0 }; se utiliza para declarar e inicializar un array de 8 elementos de tipo uint8_t (entero sin signo de 8 bits). Este array se llama grado, y cada elemento es un valor hexadecimal que representa un patrón gráfico.</a:t>
            </a:r>
          </a:p>
          <a:p>
            <a:r>
              <a:rPr lang="es-MX" dirty="0"/>
              <a:t>uint8_t: Esto indica que cada elemento del array es de tipo uint8_t, es decir, un entero sin signo de 8 bits.</a:t>
            </a:r>
          </a:p>
          <a:p>
            <a:r>
              <a:rPr lang="es-MX" dirty="0"/>
              <a:t>grado[8]: Esto declara el array llamado grado con un total de 8 elementos. Los elementos pueden ser accedidos utilizando índices que van desde 0 hasta 7.</a:t>
            </a:r>
          </a:p>
          <a:p>
            <a:r>
              <a:rPr lang="es-MX" dirty="0"/>
              <a:t>{ 0xe, 0x11, 0x11, 0xe, 0x0, 0x0, 0x0 }: Estos son los valores iniciales proporcionados para cada elemento del array. Cada valor es un número hexadecimal de 8 bits (un byte). Estos representan un patrón gráfico utilizado para crear un carácter personalizado en una pantalla LCD.</a:t>
            </a:r>
          </a:p>
          <a:p>
            <a:r>
              <a:rPr lang="es-MX" dirty="0"/>
              <a:t>Este patrón grafico se utiliza para visualmente representar un símbolo de grado Celsius (°) en la pantalla LCD</a:t>
            </a:r>
            <a:endParaRPr lang="es-CL" dirty="0"/>
          </a:p>
        </p:txBody>
      </p:sp>
    </p:spTree>
    <p:extLst>
      <p:ext uri="{BB962C8B-B14F-4D97-AF65-F5344CB8AC3E}">
        <p14:creationId xmlns:p14="http://schemas.microsoft.com/office/powerpoint/2010/main" val="409598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17805-78F2-C20F-C439-4F0AF88C16A2}"/>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FA9778AF-1E1F-9275-2476-93D617D22299}"/>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282205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95AE3E-148E-3F2E-703C-2960AEA99E6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197" b="90984" l="1997" r="99306">
                        <a14:foregroundMark x1="5816" y1="62705" x2="12847" y2="53279"/>
                        <a14:foregroundMark x1="12847" y1="53279" x2="19792" y2="55328"/>
                        <a14:foregroundMark x1="10330" y1="64754" x2="19184" y2="72541"/>
                        <a14:foregroundMark x1="7552" y1="79508" x2="18576" y2="77459"/>
                        <a14:foregroundMark x1="7899" y1="86475" x2="17274" y2="78689"/>
                        <a14:foregroundMark x1="3385" y1="53279" x2="15278" y2="45902"/>
                        <a14:foregroundMark x1="9375" y1="36475" x2="14236" y2="36066"/>
                        <a14:foregroundMark x1="14236" y1="36066" x2="18837" y2="36066"/>
                        <a14:foregroundMark x1="11545" y1="27459" x2="19531" y2="34836"/>
                        <a14:foregroundMark x1="5729" y1="44262" x2="4601" y2="79508"/>
                        <a14:foregroundMark x1="2170" y1="13934" x2="17361" y2="13525"/>
                        <a14:foregroundMark x1="17361" y1="13525" x2="67014" y2="26230"/>
                        <a14:foregroundMark x1="67014" y1="26230" x2="66406" y2="59426"/>
                        <a14:foregroundMark x1="66406" y1="59426" x2="61111" y2="56148"/>
                        <a14:foregroundMark x1="61111" y1="56148" x2="53906" y2="31557"/>
                        <a14:foregroundMark x1="53906" y1="31557" x2="27604" y2="40574"/>
                        <a14:foregroundMark x1="27604" y1="40574" x2="39583" y2="42623"/>
                        <a14:foregroundMark x1="64844" y1="48770" x2="72049" y2="43443"/>
                        <a14:foregroundMark x1="72049" y1="43443" x2="82205" y2="54918"/>
                        <a14:foregroundMark x1="82205" y1="54918" x2="88628" y2="50000"/>
                        <a14:foregroundMark x1="88628" y1="50000" x2="83767" y2="49180"/>
                        <a14:foregroundMark x1="78906" y1="24180" x2="87674" y2="23361"/>
                        <a14:foregroundMark x1="87674" y1="23361" x2="88455" y2="49180"/>
                        <a14:foregroundMark x1="88455" y1="49180" x2="93316" y2="67623"/>
                        <a14:foregroundMark x1="93316" y1="67623" x2="99479" y2="66803"/>
                        <a14:foregroundMark x1="92882" y1="26639" x2="84028" y2="25820"/>
                        <a14:foregroundMark x1="84028" y1="25820" x2="90712" y2="28689"/>
                        <a14:foregroundMark x1="90712" y1="28689" x2="93576" y2="63115"/>
                        <a14:foregroundMark x1="93576" y1="63115" x2="97743" y2="39344"/>
                        <a14:foregroundMark x1="97743" y1="39344" x2="97830" y2="58197"/>
                        <a14:foregroundMark x1="89149" y1="27459" x2="92969" y2="14754"/>
                        <a14:foregroundMark x1="92969" y1="14754" x2="8333" y2="8197"/>
                        <a14:foregroundMark x1="15365" y1="32787" x2="20313" y2="30738"/>
                        <a14:foregroundMark x1="2865" y1="85246" x2="47483" y2="76639"/>
                        <a14:foregroundMark x1="47483" y1="76639" x2="84375" y2="81148"/>
                        <a14:foregroundMark x1="77517" y1="90984" x2="94097" y2="85246"/>
                        <a14:foregroundMark x1="41493" y1="53689" x2="19792" y2="53279"/>
                        <a14:foregroundMark x1="19965" y1="73770" x2="41406" y2="53279"/>
                        <a14:foregroundMark x1="41406" y1="53279" x2="45833" y2="40984"/>
                        <a14:foregroundMark x1="45833" y1="40984" x2="43142" y2="40164"/>
                      </a14:backgroundRemoval>
                    </a14:imgEffect>
                  </a14:imgLayer>
                </a14:imgProps>
              </a:ext>
            </a:extLst>
          </a:blip>
          <a:srcRect l="250" r="-1"/>
          <a:stretch/>
        </p:blipFill>
        <p:spPr>
          <a:xfrm>
            <a:off x="636270" y="2266788"/>
            <a:ext cx="10946896" cy="2324424"/>
          </a:xfrm>
          <a:prstGeom prst="rect">
            <a:avLst/>
          </a:prstGeom>
        </p:spPr>
      </p:pic>
    </p:spTree>
    <p:extLst>
      <p:ext uri="{BB962C8B-B14F-4D97-AF65-F5344CB8AC3E}">
        <p14:creationId xmlns:p14="http://schemas.microsoft.com/office/powerpoint/2010/main" val="279062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ídeo 5" descr="Cables conectados al router principal">
            <a:extLst>
              <a:ext uri="{FF2B5EF4-FFF2-40B4-BE49-F238E27FC236}">
                <a16:creationId xmlns:a16="http://schemas.microsoft.com/office/drawing/2014/main" id="{3FD479A5-BD5F-6806-DCCD-5CB625B08A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10"/>
            <a:ext cx="12191979" cy="6857990"/>
          </a:xfrm>
          <a:prstGeom prst="rect">
            <a:avLst/>
          </a:prstGeom>
        </p:spPr>
      </p:pic>
      <p:sp>
        <p:nvSpPr>
          <p:cNvPr id="4" name="Título 3">
            <a:extLst>
              <a:ext uri="{FF2B5EF4-FFF2-40B4-BE49-F238E27FC236}">
                <a16:creationId xmlns:a16="http://schemas.microsoft.com/office/drawing/2014/main" id="{D7B69715-25BF-937A-2428-D857006C2030}"/>
              </a:ext>
            </a:extLst>
          </p:cNvPr>
          <p:cNvSpPr>
            <a:spLocks noGrp="1"/>
          </p:cNvSpPr>
          <p:nvPr>
            <p:ph type="title"/>
          </p:nvPr>
        </p:nvSpPr>
        <p:spPr/>
        <p:txBody>
          <a:bodyPr vert="horz" lIns="91440" tIns="45720" rIns="91440" bIns="45720" rtlCol="0" anchor="b">
            <a:normAutofit/>
          </a:bodyPr>
          <a:lstStyle/>
          <a:p>
            <a:pPr algn="ctr">
              <a:lnSpc>
                <a:spcPct val="100000"/>
              </a:lnSpc>
            </a:pPr>
            <a:r>
              <a:rPr lang="en-US" b="1" kern="1200" dirty="0">
                <a:solidFill>
                  <a:srgbClr val="FFFFFF"/>
                </a:solidFill>
                <a:effectLst/>
                <a:highlight>
                  <a:srgbClr val="000000"/>
                </a:highlight>
                <a:latin typeface="+mj-lt"/>
                <a:ea typeface="+mj-ea"/>
                <a:cs typeface="+mj-cs"/>
              </a:rPr>
              <a:t>#include &lt;</a:t>
            </a:r>
            <a:r>
              <a:rPr lang="en-US" b="1" kern="1200" dirty="0" err="1">
                <a:solidFill>
                  <a:srgbClr val="FFFFFF"/>
                </a:solidFill>
                <a:effectLst/>
                <a:highlight>
                  <a:srgbClr val="000000"/>
                </a:highlight>
                <a:latin typeface="+mj-lt"/>
                <a:ea typeface="+mj-ea"/>
                <a:cs typeface="+mj-cs"/>
              </a:rPr>
              <a:t>Wire.h</a:t>
            </a:r>
            <a:r>
              <a:rPr lang="en-US" b="1" kern="1200" dirty="0">
                <a:solidFill>
                  <a:srgbClr val="FFFFFF"/>
                </a:solidFill>
                <a:effectLst/>
                <a:highlight>
                  <a:srgbClr val="000000"/>
                </a:highlight>
                <a:latin typeface="+mj-lt"/>
                <a:ea typeface="+mj-ea"/>
                <a:cs typeface="+mj-cs"/>
              </a:rPr>
              <a:t>&gt;</a:t>
            </a:r>
          </a:p>
        </p:txBody>
      </p:sp>
      <p:sp>
        <p:nvSpPr>
          <p:cNvPr id="7" name="Marcador de contenido 6">
            <a:extLst>
              <a:ext uri="{FF2B5EF4-FFF2-40B4-BE49-F238E27FC236}">
                <a16:creationId xmlns:a16="http://schemas.microsoft.com/office/drawing/2014/main" id="{3125CADC-33F7-3EF9-65F6-6FA715FE7016}"/>
              </a:ext>
            </a:extLst>
          </p:cNvPr>
          <p:cNvSpPr>
            <a:spLocks noGrp="1"/>
          </p:cNvSpPr>
          <p:nvPr>
            <p:ph idx="1"/>
          </p:nvPr>
        </p:nvSpPr>
        <p:spPr/>
        <p:txBody>
          <a:bodyPr/>
          <a:lstStyle/>
          <a:p>
            <a:r>
              <a:rPr lang="en-US" b="1" kern="1200" dirty="0">
                <a:solidFill>
                  <a:srgbClr val="FFFFFF"/>
                </a:solidFill>
                <a:effectLst/>
                <a:highlight>
                  <a:srgbClr val="000000"/>
                </a:highlight>
                <a:latin typeface="+mj-lt"/>
                <a:ea typeface="+mj-ea"/>
                <a:cs typeface="+mj-cs"/>
              </a:rPr>
              <a:t>La </a:t>
            </a:r>
            <a:r>
              <a:rPr lang="en-US" b="1" kern="1200" dirty="0" err="1">
                <a:solidFill>
                  <a:srgbClr val="FFFFFF"/>
                </a:solidFill>
                <a:effectLst/>
                <a:highlight>
                  <a:srgbClr val="000000"/>
                </a:highlight>
                <a:latin typeface="+mj-lt"/>
                <a:ea typeface="+mj-ea"/>
                <a:cs typeface="+mj-cs"/>
              </a:rPr>
              <a:t>línea</a:t>
            </a:r>
            <a:r>
              <a:rPr lang="en-US" b="1" kern="1200" dirty="0">
                <a:solidFill>
                  <a:srgbClr val="FFFFFF"/>
                </a:solidFill>
                <a:effectLst/>
                <a:highlight>
                  <a:srgbClr val="000000"/>
                </a:highlight>
                <a:latin typeface="+mj-lt"/>
                <a:ea typeface="+mj-ea"/>
                <a:cs typeface="+mj-cs"/>
              </a:rPr>
              <a:t> de </a:t>
            </a:r>
            <a:r>
              <a:rPr lang="en-US" b="1" kern="1200" dirty="0" err="1">
                <a:solidFill>
                  <a:srgbClr val="FFFFFF"/>
                </a:solidFill>
                <a:effectLst/>
                <a:highlight>
                  <a:srgbClr val="000000"/>
                </a:highlight>
                <a:latin typeface="+mj-lt"/>
                <a:ea typeface="+mj-ea"/>
                <a:cs typeface="+mj-cs"/>
              </a:rPr>
              <a:t>código</a:t>
            </a:r>
            <a:r>
              <a:rPr lang="en-US" b="1" kern="1200" dirty="0">
                <a:solidFill>
                  <a:srgbClr val="FFFFFF"/>
                </a:solidFill>
                <a:effectLst/>
                <a:highlight>
                  <a:srgbClr val="000000"/>
                </a:highlight>
                <a:latin typeface="+mj-lt"/>
                <a:ea typeface="+mj-ea"/>
                <a:cs typeface="+mj-cs"/>
              </a:rPr>
              <a:t> #include &lt;</a:t>
            </a:r>
            <a:r>
              <a:rPr lang="en-US" b="1" kern="1200" dirty="0" err="1">
                <a:solidFill>
                  <a:srgbClr val="FFFFFF"/>
                </a:solidFill>
                <a:effectLst/>
                <a:highlight>
                  <a:srgbClr val="000000"/>
                </a:highlight>
                <a:latin typeface="+mj-lt"/>
                <a:ea typeface="+mj-ea"/>
                <a:cs typeface="+mj-cs"/>
              </a:rPr>
              <a:t>Wire.h</a:t>
            </a:r>
            <a:r>
              <a:rPr lang="en-US" b="1" kern="1200" dirty="0">
                <a:solidFill>
                  <a:srgbClr val="FFFFFF"/>
                </a:solidFill>
                <a:effectLst/>
                <a:highlight>
                  <a:srgbClr val="000000"/>
                </a:highlight>
                <a:latin typeface="+mj-lt"/>
                <a:ea typeface="+mj-ea"/>
                <a:cs typeface="+mj-cs"/>
              </a:rPr>
              <a:t>&gt; </a:t>
            </a:r>
            <a:r>
              <a:rPr lang="en-US" b="1" kern="1200" dirty="0" err="1">
                <a:solidFill>
                  <a:srgbClr val="FFFFFF"/>
                </a:solidFill>
                <a:effectLst/>
                <a:highlight>
                  <a:srgbClr val="000000"/>
                </a:highlight>
                <a:latin typeface="+mj-lt"/>
                <a:ea typeface="+mj-ea"/>
                <a:cs typeface="+mj-cs"/>
              </a:rPr>
              <a:t>en</a:t>
            </a:r>
            <a:r>
              <a:rPr lang="en-US" b="1" kern="1200" dirty="0">
                <a:solidFill>
                  <a:srgbClr val="FFFFFF"/>
                </a:solidFill>
                <a:effectLst/>
                <a:highlight>
                  <a:srgbClr val="000000"/>
                </a:highlight>
                <a:latin typeface="+mj-lt"/>
                <a:ea typeface="+mj-ea"/>
                <a:cs typeface="+mj-cs"/>
              </a:rPr>
              <a:t> un </a:t>
            </a:r>
            <a:r>
              <a:rPr lang="en-US" b="1" kern="1200" dirty="0" err="1">
                <a:solidFill>
                  <a:srgbClr val="FFFFFF"/>
                </a:solidFill>
                <a:effectLst/>
                <a:highlight>
                  <a:srgbClr val="000000"/>
                </a:highlight>
                <a:latin typeface="+mj-lt"/>
                <a:ea typeface="+mj-ea"/>
                <a:cs typeface="+mj-cs"/>
              </a:rPr>
              <a:t>programa</a:t>
            </a:r>
            <a:r>
              <a:rPr lang="en-US" b="1" kern="1200" dirty="0">
                <a:solidFill>
                  <a:srgbClr val="FFFFFF"/>
                </a:solidFill>
                <a:effectLst/>
                <a:highlight>
                  <a:srgbClr val="000000"/>
                </a:highlight>
                <a:latin typeface="+mj-lt"/>
                <a:ea typeface="+mj-ea"/>
                <a:cs typeface="+mj-cs"/>
              </a:rPr>
              <a:t> de Arduino se </a:t>
            </a:r>
            <a:r>
              <a:rPr lang="en-US" b="1" kern="1200" dirty="0" err="1">
                <a:solidFill>
                  <a:srgbClr val="FFFFFF"/>
                </a:solidFill>
                <a:effectLst/>
                <a:highlight>
                  <a:srgbClr val="000000"/>
                </a:highlight>
                <a:latin typeface="+mj-lt"/>
                <a:ea typeface="+mj-ea"/>
                <a:cs typeface="+mj-cs"/>
              </a:rPr>
              <a:t>utiliza</a:t>
            </a:r>
            <a:r>
              <a:rPr lang="en-US" b="1" kern="1200" dirty="0">
                <a:solidFill>
                  <a:srgbClr val="FFFFFF"/>
                </a:solidFill>
                <a:effectLst/>
                <a:highlight>
                  <a:srgbClr val="000000"/>
                </a:highlight>
                <a:latin typeface="+mj-lt"/>
                <a:ea typeface="+mj-ea"/>
                <a:cs typeface="+mj-cs"/>
              </a:rPr>
              <a:t> para </a:t>
            </a:r>
            <a:r>
              <a:rPr lang="en-US" b="1" kern="1200" dirty="0" err="1">
                <a:solidFill>
                  <a:srgbClr val="FFFFFF"/>
                </a:solidFill>
                <a:effectLst/>
                <a:highlight>
                  <a:srgbClr val="000000"/>
                </a:highlight>
                <a:latin typeface="+mj-lt"/>
                <a:ea typeface="+mj-ea"/>
                <a:cs typeface="+mj-cs"/>
              </a:rPr>
              <a:t>incluir</a:t>
            </a:r>
            <a:r>
              <a:rPr lang="en-US" b="1" kern="1200" dirty="0">
                <a:solidFill>
                  <a:srgbClr val="FFFFFF"/>
                </a:solidFill>
                <a:effectLst/>
                <a:highlight>
                  <a:srgbClr val="000000"/>
                </a:highlight>
                <a:latin typeface="+mj-lt"/>
                <a:ea typeface="+mj-ea"/>
                <a:cs typeface="+mj-cs"/>
              </a:rPr>
              <a:t> la </a:t>
            </a:r>
            <a:r>
              <a:rPr lang="en-US" b="1" kern="1200" dirty="0" err="1">
                <a:solidFill>
                  <a:srgbClr val="FFFFFF"/>
                </a:solidFill>
                <a:effectLst/>
                <a:highlight>
                  <a:srgbClr val="000000"/>
                </a:highlight>
                <a:latin typeface="+mj-lt"/>
                <a:ea typeface="+mj-ea"/>
                <a:cs typeface="+mj-cs"/>
              </a:rPr>
              <a:t>biblioteca</a:t>
            </a:r>
            <a:r>
              <a:rPr lang="en-US" b="1" kern="1200" dirty="0">
                <a:solidFill>
                  <a:srgbClr val="FFFFFF"/>
                </a:solidFill>
                <a:effectLst/>
                <a:highlight>
                  <a:srgbClr val="000000"/>
                </a:highlight>
                <a:latin typeface="+mj-lt"/>
                <a:ea typeface="+mj-ea"/>
                <a:cs typeface="+mj-cs"/>
              </a:rPr>
              <a:t> Wire. Esta </a:t>
            </a:r>
            <a:r>
              <a:rPr lang="en-US" b="1" kern="1200" dirty="0" err="1">
                <a:solidFill>
                  <a:srgbClr val="FFFFFF"/>
                </a:solidFill>
                <a:effectLst/>
                <a:highlight>
                  <a:srgbClr val="000000"/>
                </a:highlight>
                <a:latin typeface="+mj-lt"/>
                <a:ea typeface="+mj-ea"/>
                <a:cs typeface="+mj-cs"/>
              </a:rPr>
              <a:t>biblioteca</a:t>
            </a:r>
            <a:r>
              <a:rPr lang="en-US" b="1" kern="1200" dirty="0">
                <a:solidFill>
                  <a:srgbClr val="FFFFFF"/>
                </a:solidFill>
                <a:effectLst/>
                <a:highlight>
                  <a:srgbClr val="000000"/>
                </a:highlight>
                <a:latin typeface="+mj-lt"/>
                <a:ea typeface="+mj-ea"/>
                <a:cs typeface="+mj-cs"/>
              </a:rPr>
              <a:t> </a:t>
            </a:r>
            <a:r>
              <a:rPr lang="en-US" b="1" kern="1200" dirty="0" err="1">
                <a:solidFill>
                  <a:srgbClr val="FFFFFF"/>
                </a:solidFill>
                <a:effectLst/>
                <a:highlight>
                  <a:srgbClr val="000000"/>
                </a:highlight>
                <a:latin typeface="+mj-lt"/>
                <a:ea typeface="+mj-ea"/>
                <a:cs typeface="+mj-cs"/>
              </a:rPr>
              <a:t>proporciona</a:t>
            </a:r>
            <a:r>
              <a:rPr lang="en-US" b="1" kern="1200" dirty="0">
                <a:solidFill>
                  <a:srgbClr val="FFFFFF"/>
                </a:solidFill>
                <a:effectLst/>
                <a:highlight>
                  <a:srgbClr val="000000"/>
                </a:highlight>
                <a:latin typeface="+mj-lt"/>
                <a:ea typeface="+mj-ea"/>
                <a:cs typeface="+mj-cs"/>
              </a:rPr>
              <a:t> </a:t>
            </a:r>
            <a:r>
              <a:rPr lang="en-US" b="1" kern="1200" dirty="0" err="1">
                <a:solidFill>
                  <a:srgbClr val="FFFFFF"/>
                </a:solidFill>
                <a:effectLst/>
                <a:highlight>
                  <a:srgbClr val="000000"/>
                </a:highlight>
                <a:latin typeface="+mj-lt"/>
                <a:ea typeface="+mj-ea"/>
                <a:cs typeface="+mj-cs"/>
              </a:rPr>
              <a:t>funciones</a:t>
            </a:r>
            <a:r>
              <a:rPr lang="en-US" b="1" kern="1200" dirty="0">
                <a:solidFill>
                  <a:srgbClr val="FFFFFF"/>
                </a:solidFill>
                <a:effectLst/>
                <a:highlight>
                  <a:srgbClr val="000000"/>
                </a:highlight>
                <a:latin typeface="+mj-lt"/>
                <a:ea typeface="+mj-ea"/>
                <a:cs typeface="+mj-cs"/>
              </a:rPr>
              <a:t> para la </a:t>
            </a:r>
            <a:r>
              <a:rPr lang="en-US" b="1" kern="1200" dirty="0" err="1">
                <a:solidFill>
                  <a:srgbClr val="FFFFFF"/>
                </a:solidFill>
                <a:effectLst/>
                <a:highlight>
                  <a:srgbClr val="000000"/>
                </a:highlight>
                <a:latin typeface="+mj-lt"/>
                <a:ea typeface="+mj-ea"/>
                <a:cs typeface="+mj-cs"/>
              </a:rPr>
              <a:t>comunicación</a:t>
            </a:r>
            <a:r>
              <a:rPr lang="en-US" b="1" kern="1200" dirty="0">
                <a:solidFill>
                  <a:srgbClr val="FFFFFF"/>
                </a:solidFill>
                <a:effectLst/>
                <a:highlight>
                  <a:srgbClr val="000000"/>
                </a:highlight>
                <a:latin typeface="+mj-lt"/>
                <a:ea typeface="+mj-ea"/>
                <a:cs typeface="+mj-cs"/>
              </a:rPr>
              <a:t> I2C (Inter-Integrated Circuit) </a:t>
            </a:r>
            <a:r>
              <a:rPr lang="en-US" b="1" kern="1200" dirty="0" err="1">
                <a:solidFill>
                  <a:srgbClr val="FFFFFF"/>
                </a:solidFill>
                <a:effectLst/>
                <a:highlight>
                  <a:srgbClr val="000000"/>
                </a:highlight>
                <a:latin typeface="+mj-lt"/>
                <a:ea typeface="+mj-ea"/>
                <a:cs typeface="+mj-cs"/>
              </a:rPr>
              <a:t>en</a:t>
            </a:r>
            <a:r>
              <a:rPr lang="en-US" b="1" kern="1200" dirty="0">
                <a:solidFill>
                  <a:srgbClr val="FFFFFF"/>
                </a:solidFill>
                <a:effectLst/>
                <a:highlight>
                  <a:srgbClr val="000000"/>
                </a:highlight>
                <a:latin typeface="+mj-lt"/>
                <a:ea typeface="+mj-ea"/>
                <a:cs typeface="+mj-cs"/>
              </a:rPr>
              <a:t> Arduino. I2C es un </a:t>
            </a:r>
            <a:r>
              <a:rPr lang="en-US" b="1" kern="1200" dirty="0" err="1">
                <a:solidFill>
                  <a:srgbClr val="FFFFFF"/>
                </a:solidFill>
                <a:effectLst/>
                <a:highlight>
                  <a:srgbClr val="000000"/>
                </a:highlight>
                <a:latin typeface="+mj-lt"/>
                <a:ea typeface="+mj-ea"/>
                <a:cs typeface="+mj-cs"/>
              </a:rPr>
              <a:t>protocolo</a:t>
            </a:r>
            <a:r>
              <a:rPr lang="en-US" b="1" kern="1200" dirty="0">
                <a:solidFill>
                  <a:srgbClr val="FFFFFF"/>
                </a:solidFill>
                <a:effectLst/>
                <a:highlight>
                  <a:srgbClr val="000000"/>
                </a:highlight>
                <a:latin typeface="+mj-lt"/>
                <a:ea typeface="+mj-ea"/>
                <a:cs typeface="+mj-cs"/>
              </a:rPr>
              <a:t> de </a:t>
            </a:r>
            <a:r>
              <a:rPr lang="en-US" b="1" kern="1200" dirty="0" err="1">
                <a:solidFill>
                  <a:srgbClr val="FFFFFF"/>
                </a:solidFill>
                <a:effectLst/>
                <a:highlight>
                  <a:srgbClr val="000000"/>
                </a:highlight>
                <a:latin typeface="+mj-lt"/>
                <a:ea typeface="+mj-ea"/>
                <a:cs typeface="+mj-cs"/>
              </a:rPr>
              <a:t>comunicación</a:t>
            </a:r>
            <a:r>
              <a:rPr lang="en-US" b="1" kern="1200" dirty="0">
                <a:solidFill>
                  <a:srgbClr val="FFFFFF"/>
                </a:solidFill>
                <a:effectLst/>
                <a:highlight>
                  <a:srgbClr val="000000"/>
                </a:highlight>
                <a:latin typeface="+mj-lt"/>
                <a:ea typeface="+mj-ea"/>
                <a:cs typeface="+mj-cs"/>
              </a:rPr>
              <a:t> serial </a:t>
            </a:r>
            <a:r>
              <a:rPr lang="en-US" b="1" kern="1200" dirty="0" err="1">
                <a:solidFill>
                  <a:srgbClr val="FFFFFF"/>
                </a:solidFill>
                <a:effectLst/>
                <a:highlight>
                  <a:srgbClr val="000000"/>
                </a:highlight>
                <a:latin typeface="+mj-lt"/>
                <a:ea typeface="+mj-ea"/>
                <a:cs typeface="+mj-cs"/>
              </a:rPr>
              <a:t>bidireccional</a:t>
            </a:r>
            <a:r>
              <a:rPr lang="en-US" b="1" kern="1200" dirty="0">
                <a:solidFill>
                  <a:srgbClr val="FFFFFF"/>
                </a:solidFill>
                <a:effectLst/>
                <a:highlight>
                  <a:srgbClr val="000000"/>
                </a:highlight>
                <a:latin typeface="+mj-lt"/>
                <a:ea typeface="+mj-ea"/>
                <a:cs typeface="+mj-cs"/>
              </a:rPr>
              <a:t> que </a:t>
            </a:r>
            <a:r>
              <a:rPr lang="en-US" b="1" kern="1200" dirty="0" err="1">
                <a:solidFill>
                  <a:srgbClr val="FFFFFF"/>
                </a:solidFill>
                <a:effectLst/>
                <a:highlight>
                  <a:srgbClr val="000000"/>
                </a:highlight>
                <a:latin typeface="+mj-lt"/>
                <a:ea typeface="+mj-ea"/>
                <a:cs typeface="+mj-cs"/>
              </a:rPr>
              <a:t>permite</a:t>
            </a:r>
            <a:r>
              <a:rPr lang="en-US" b="1" kern="1200" dirty="0">
                <a:solidFill>
                  <a:srgbClr val="FFFFFF"/>
                </a:solidFill>
                <a:effectLst/>
                <a:highlight>
                  <a:srgbClr val="000000"/>
                </a:highlight>
                <a:latin typeface="+mj-lt"/>
                <a:ea typeface="+mj-ea"/>
                <a:cs typeface="+mj-cs"/>
              </a:rPr>
              <a:t> la </a:t>
            </a:r>
            <a:r>
              <a:rPr lang="en-US" b="1" kern="1200" dirty="0" err="1">
                <a:solidFill>
                  <a:srgbClr val="FFFFFF"/>
                </a:solidFill>
                <a:effectLst/>
                <a:highlight>
                  <a:srgbClr val="000000"/>
                </a:highlight>
                <a:latin typeface="+mj-lt"/>
                <a:ea typeface="+mj-ea"/>
                <a:cs typeface="+mj-cs"/>
              </a:rPr>
              <a:t>conexión</a:t>
            </a:r>
            <a:r>
              <a:rPr lang="en-US" b="1" kern="1200" dirty="0">
                <a:solidFill>
                  <a:srgbClr val="FFFFFF"/>
                </a:solidFill>
                <a:effectLst/>
                <a:highlight>
                  <a:srgbClr val="000000"/>
                </a:highlight>
                <a:latin typeface="+mj-lt"/>
                <a:ea typeface="+mj-ea"/>
                <a:cs typeface="+mj-cs"/>
              </a:rPr>
              <a:t> de </a:t>
            </a:r>
            <a:r>
              <a:rPr lang="en-US" b="1" kern="1200" dirty="0" err="1">
                <a:solidFill>
                  <a:srgbClr val="FFFFFF"/>
                </a:solidFill>
                <a:effectLst/>
                <a:highlight>
                  <a:srgbClr val="000000"/>
                </a:highlight>
                <a:latin typeface="+mj-lt"/>
                <a:ea typeface="+mj-ea"/>
                <a:cs typeface="+mj-cs"/>
              </a:rPr>
              <a:t>varios</a:t>
            </a:r>
            <a:r>
              <a:rPr lang="en-US" b="1" kern="1200" dirty="0">
                <a:solidFill>
                  <a:srgbClr val="FFFFFF"/>
                </a:solidFill>
                <a:effectLst/>
                <a:highlight>
                  <a:srgbClr val="000000"/>
                </a:highlight>
                <a:latin typeface="+mj-lt"/>
                <a:ea typeface="+mj-ea"/>
                <a:cs typeface="+mj-cs"/>
              </a:rPr>
              <a:t> </a:t>
            </a:r>
            <a:r>
              <a:rPr lang="en-US" b="1" kern="1200" dirty="0" err="1">
                <a:solidFill>
                  <a:srgbClr val="FFFFFF"/>
                </a:solidFill>
                <a:effectLst/>
                <a:highlight>
                  <a:srgbClr val="000000"/>
                </a:highlight>
                <a:latin typeface="+mj-lt"/>
                <a:ea typeface="+mj-ea"/>
                <a:cs typeface="+mj-cs"/>
              </a:rPr>
              <a:t>dispositivos</a:t>
            </a:r>
            <a:r>
              <a:rPr lang="en-US" b="1" kern="1200" dirty="0">
                <a:solidFill>
                  <a:srgbClr val="FFFFFF"/>
                </a:solidFill>
                <a:effectLst/>
                <a:highlight>
                  <a:srgbClr val="000000"/>
                </a:highlight>
                <a:latin typeface="+mj-lt"/>
                <a:ea typeface="+mj-ea"/>
                <a:cs typeface="+mj-cs"/>
              </a:rPr>
              <a:t> a </a:t>
            </a:r>
            <a:r>
              <a:rPr lang="en-US" b="1" kern="1200" dirty="0" err="1">
                <a:solidFill>
                  <a:srgbClr val="FFFFFF"/>
                </a:solidFill>
                <a:effectLst/>
                <a:highlight>
                  <a:srgbClr val="000000"/>
                </a:highlight>
                <a:latin typeface="+mj-lt"/>
                <a:ea typeface="+mj-ea"/>
                <a:cs typeface="+mj-cs"/>
              </a:rPr>
              <a:t>través</a:t>
            </a:r>
            <a:r>
              <a:rPr lang="en-US" b="1" kern="1200" dirty="0">
                <a:solidFill>
                  <a:srgbClr val="FFFFFF"/>
                </a:solidFill>
                <a:effectLst/>
                <a:highlight>
                  <a:srgbClr val="000000"/>
                </a:highlight>
                <a:latin typeface="+mj-lt"/>
                <a:ea typeface="+mj-ea"/>
                <a:cs typeface="+mj-cs"/>
              </a:rPr>
              <a:t> de dos </a:t>
            </a:r>
            <a:r>
              <a:rPr lang="en-US" b="1" kern="1200" dirty="0" err="1">
                <a:solidFill>
                  <a:srgbClr val="FFFFFF"/>
                </a:solidFill>
                <a:effectLst/>
                <a:highlight>
                  <a:srgbClr val="000000"/>
                </a:highlight>
                <a:latin typeface="+mj-lt"/>
                <a:ea typeface="+mj-ea"/>
                <a:cs typeface="+mj-cs"/>
              </a:rPr>
              <a:t>líneas</a:t>
            </a:r>
            <a:r>
              <a:rPr lang="en-US" b="1" kern="1200" dirty="0">
                <a:solidFill>
                  <a:srgbClr val="FFFFFF"/>
                </a:solidFill>
                <a:effectLst/>
                <a:highlight>
                  <a:srgbClr val="000000"/>
                </a:highlight>
                <a:latin typeface="+mj-lt"/>
                <a:ea typeface="+mj-ea"/>
                <a:cs typeface="+mj-cs"/>
              </a:rPr>
              <a:t>: </a:t>
            </a:r>
            <a:r>
              <a:rPr lang="en-US" b="1" kern="1200" dirty="0" err="1">
                <a:solidFill>
                  <a:srgbClr val="FFFFFF"/>
                </a:solidFill>
                <a:effectLst/>
                <a:highlight>
                  <a:srgbClr val="000000"/>
                </a:highlight>
                <a:latin typeface="+mj-lt"/>
                <a:ea typeface="+mj-ea"/>
                <a:cs typeface="+mj-cs"/>
              </a:rPr>
              <a:t>una</a:t>
            </a:r>
            <a:r>
              <a:rPr lang="en-US" b="1" kern="1200" dirty="0">
                <a:solidFill>
                  <a:srgbClr val="FFFFFF"/>
                </a:solidFill>
                <a:effectLst/>
                <a:highlight>
                  <a:srgbClr val="000000"/>
                </a:highlight>
                <a:latin typeface="+mj-lt"/>
                <a:ea typeface="+mj-ea"/>
                <a:cs typeface="+mj-cs"/>
              </a:rPr>
              <a:t> para la </a:t>
            </a:r>
            <a:r>
              <a:rPr lang="en-US" b="1" kern="1200" dirty="0" err="1">
                <a:solidFill>
                  <a:srgbClr val="FFFFFF"/>
                </a:solidFill>
                <a:effectLst/>
                <a:highlight>
                  <a:srgbClr val="000000"/>
                </a:highlight>
                <a:latin typeface="+mj-lt"/>
                <a:ea typeface="+mj-ea"/>
                <a:cs typeface="+mj-cs"/>
              </a:rPr>
              <a:t>transmisión</a:t>
            </a:r>
            <a:r>
              <a:rPr lang="en-US" b="1" kern="1200" dirty="0">
                <a:solidFill>
                  <a:srgbClr val="FFFFFF"/>
                </a:solidFill>
                <a:effectLst/>
                <a:highlight>
                  <a:srgbClr val="000000"/>
                </a:highlight>
                <a:latin typeface="+mj-lt"/>
                <a:ea typeface="+mj-ea"/>
                <a:cs typeface="+mj-cs"/>
              </a:rPr>
              <a:t> de </a:t>
            </a:r>
            <a:r>
              <a:rPr lang="en-US" b="1" kern="1200" dirty="0" err="1">
                <a:solidFill>
                  <a:srgbClr val="FFFFFF"/>
                </a:solidFill>
                <a:effectLst/>
                <a:highlight>
                  <a:srgbClr val="000000"/>
                </a:highlight>
                <a:latin typeface="+mj-lt"/>
                <a:ea typeface="+mj-ea"/>
                <a:cs typeface="+mj-cs"/>
              </a:rPr>
              <a:t>datos</a:t>
            </a:r>
            <a:r>
              <a:rPr lang="en-US" b="1" kern="1200" dirty="0">
                <a:solidFill>
                  <a:srgbClr val="FFFFFF"/>
                </a:solidFill>
                <a:effectLst/>
                <a:highlight>
                  <a:srgbClr val="000000"/>
                </a:highlight>
                <a:latin typeface="+mj-lt"/>
                <a:ea typeface="+mj-ea"/>
                <a:cs typeface="+mj-cs"/>
              </a:rPr>
              <a:t> (SDA) y </a:t>
            </a:r>
            <a:r>
              <a:rPr lang="en-US" b="1" kern="1200" dirty="0" err="1">
                <a:solidFill>
                  <a:srgbClr val="FFFFFF"/>
                </a:solidFill>
                <a:effectLst/>
                <a:highlight>
                  <a:srgbClr val="000000"/>
                </a:highlight>
                <a:latin typeface="+mj-lt"/>
                <a:ea typeface="+mj-ea"/>
                <a:cs typeface="+mj-cs"/>
              </a:rPr>
              <a:t>otra</a:t>
            </a:r>
            <a:r>
              <a:rPr lang="en-US" b="1" kern="1200" dirty="0">
                <a:solidFill>
                  <a:srgbClr val="FFFFFF"/>
                </a:solidFill>
                <a:effectLst/>
                <a:highlight>
                  <a:srgbClr val="000000"/>
                </a:highlight>
                <a:latin typeface="+mj-lt"/>
                <a:ea typeface="+mj-ea"/>
                <a:cs typeface="+mj-cs"/>
              </a:rPr>
              <a:t> para la </a:t>
            </a:r>
            <a:r>
              <a:rPr lang="en-US" b="1" kern="1200" dirty="0" err="1">
                <a:solidFill>
                  <a:srgbClr val="FFFFFF"/>
                </a:solidFill>
                <a:effectLst/>
                <a:highlight>
                  <a:srgbClr val="000000"/>
                </a:highlight>
                <a:latin typeface="+mj-lt"/>
                <a:ea typeface="+mj-ea"/>
                <a:cs typeface="+mj-cs"/>
              </a:rPr>
              <a:t>señal</a:t>
            </a:r>
            <a:r>
              <a:rPr lang="en-US" b="1" kern="1200" dirty="0">
                <a:solidFill>
                  <a:srgbClr val="FFFFFF"/>
                </a:solidFill>
                <a:effectLst/>
                <a:highlight>
                  <a:srgbClr val="000000"/>
                </a:highlight>
                <a:latin typeface="+mj-lt"/>
                <a:ea typeface="+mj-ea"/>
                <a:cs typeface="+mj-cs"/>
              </a:rPr>
              <a:t> de </a:t>
            </a:r>
            <a:r>
              <a:rPr lang="en-US" b="1" kern="1200" dirty="0" err="1">
                <a:solidFill>
                  <a:srgbClr val="FFFFFF"/>
                </a:solidFill>
                <a:effectLst/>
                <a:highlight>
                  <a:srgbClr val="000000"/>
                </a:highlight>
                <a:latin typeface="+mj-lt"/>
                <a:ea typeface="+mj-ea"/>
                <a:cs typeface="+mj-cs"/>
              </a:rPr>
              <a:t>reloj</a:t>
            </a:r>
            <a:r>
              <a:rPr lang="en-US" b="1" kern="1200" dirty="0">
                <a:solidFill>
                  <a:srgbClr val="FFFFFF"/>
                </a:solidFill>
                <a:effectLst/>
                <a:highlight>
                  <a:srgbClr val="000000"/>
                </a:highlight>
                <a:latin typeface="+mj-lt"/>
                <a:ea typeface="+mj-ea"/>
                <a:cs typeface="+mj-cs"/>
              </a:rPr>
              <a:t> (SCL).</a:t>
            </a:r>
            <a:endParaRPr lang="es-CL" dirty="0"/>
          </a:p>
        </p:txBody>
      </p:sp>
    </p:spTree>
    <p:extLst>
      <p:ext uri="{BB962C8B-B14F-4D97-AF65-F5344CB8AC3E}">
        <p14:creationId xmlns:p14="http://schemas.microsoft.com/office/powerpoint/2010/main" val="376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Freeform: Shape 206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8" name="Rectangle 2067">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ED2D7A-818D-EDBB-90BE-E847F744F97B}"/>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Protocolo</a:t>
            </a:r>
            <a:r>
              <a:rPr lang="en-US" sz="2400" dirty="0"/>
              <a:t> de </a:t>
            </a:r>
            <a:r>
              <a:rPr lang="en-US" sz="2400"/>
              <a:t>comunicación</a:t>
            </a:r>
            <a:r>
              <a:rPr lang="en-US" sz="2400" dirty="0"/>
              <a:t> </a:t>
            </a:r>
            <a:br>
              <a:rPr lang="en-US" sz="2400" dirty="0"/>
            </a:br>
            <a:r>
              <a:rPr lang="en-US" sz="2400" dirty="0"/>
              <a:t>I2C</a:t>
            </a:r>
          </a:p>
        </p:txBody>
      </p:sp>
      <p:sp>
        <p:nvSpPr>
          <p:cNvPr id="2070" name="Freeform: Shape 2069">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07 Protocolo I2C sda scl">
            <a:extLst>
              <a:ext uri="{FF2B5EF4-FFF2-40B4-BE49-F238E27FC236}">
                <a16:creationId xmlns:a16="http://schemas.microsoft.com/office/drawing/2014/main" id="{9079EAE3-B48B-66EE-D983-CF010B4B9C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8097" y="1546600"/>
            <a:ext cx="6737862" cy="371100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07 Protocolo I2C sda scl">
            <a:extLst>
              <a:ext uri="{FF2B5EF4-FFF2-40B4-BE49-F238E27FC236}">
                <a16:creationId xmlns:a16="http://schemas.microsoft.com/office/drawing/2014/main" id="{36367AC7-60A1-7795-F03E-B52AC98CF2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Tree>
    <p:extLst>
      <p:ext uri="{BB962C8B-B14F-4D97-AF65-F5344CB8AC3E}">
        <p14:creationId xmlns:p14="http://schemas.microsoft.com/office/powerpoint/2010/main" val="287619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1ACF357C-A416-39E3-D96B-D029AEFCA499}"/>
              </a:ext>
            </a:extLst>
          </p:cNvPr>
          <p:cNvSpPr>
            <a:spLocks noGrp="1"/>
          </p:cNvSpPr>
          <p:nvPr>
            <p:ph type="title"/>
          </p:nvPr>
        </p:nvSpPr>
        <p:spPr>
          <a:xfrm>
            <a:off x="1077361" y="720435"/>
            <a:ext cx="6397165" cy="1507375"/>
          </a:xfrm>
        </p:spPr>
        <p:txBody>
          <a:bodyPr>
            <a:normAutofit/>
          </a:bodyPr>
          <a:lstStyle/>
          <a:p>
            <a:r>
              <a:rPr lang="es-CL" dirty="0"/>
              <a:t>#include &lt;LiquidCrystal_I2C.h&gt;</a:t>
            </a:r>
          </a:p>
        </p:txBody>
      </p:sp>
      <p:sp>
        <p:nvSpPr>
          <p:cNvPr id="6" name="Marcador de contenido 5">
            <a:extLst>
              <a:ext uri="{FF2B5EF4-FFF2-40B4-BE49-F238E27FC236}">
                <a16:creationId xmlns:a16="http://schemas.microsoft.com/office/drawing/2014/main" id="{9C9649B8-EED5-3528-6E7D-25311AB7EFE4}"/>
              </a:ext>
            </a:extLst>
          </p:cNvPr>
          <p:cNvSpPr>
            <a:spLocks noGrp="1"/>
          </p:cNvSpPr>
          <p:nvPr>
            <p:ph idx="1"/>
          </p:nvPr>
        </p:nvSpPr>
        <p:spPr>
          <a:xfrm>
            <a:off x="1077361" y="2427316"/>
            <a:ext cx="6397165" cy="3513514"/>
          </a:xfrm>
        </p:spPr>
        <p:txBody>
          <a:bodyPr>
            <a:normAutofit/>
          </a:bodyPr>
          <a:lstStyle/>
          <a:p>
            <a:endParaRPr lang="es-CL" sz="2000" dirty="0"/>
          </a:p>
          <a:p>
            <a:r>
              <a:rPr lang="es-CL" sz="2000" dirty="0"/>
              <a:t>La línea de código #include &lt;LiquidCrystal_I2C.h&gt; en un programa de Arduino se utiliza para incluir la biblioteca LiquidCrystal_I2C. Esta biblioteca es comúnmente utilizada para controlar pantallas LCD (</a:t>
            </a:r>
            <a:r>
              <a:rPr lang="es-CL" sz="2000" dirty="0" err="1"/>
              <a:t>Liquid</a:t>
            </a:r>
            <a:r>
              <a:rPr lang="es-CL" sz="2000" dirty="0"/>
              <a:t> </a:t>
            </a:r>
            <a:r>
              <a:rPr lang="es-CL" sz="2000" dirty="0" err="1"/>
              <a:t>Crystal</a:t>
            </a:r>
            <a:r>
              <a:rPr lang="es-CL" sz="2000" dirty="0"/>
              <a:t> </a:t>
            </a:r>
            <a:r>
              <a:rPr lang="es-CL" sz="2000" dirty="0" err="1"/>
              <a:t>Displays</a:t>
            </a:r>
            <a:r>
              <a:rPr lang="es-CL" sz="2000" dirty="0"/>
              <a:t>) mediante la comunicación I2C.</a:t>
            </a:r>
          </a:p>
        </p:txBody>
      </p:sp>
      <p:sp>
        <p:nvSpPr>
          <p:cNvPr id="27" name="Rectangle 2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8" name="Picture 7" descr="Placa de circuito electrónico">
            <a:extLst>
              <a:ext uri="{FF2B5EF4-FFF2-40B4-BE49-F238E27FC236}">
                <a16:creationId xmlns:a16="http://schemas.microsoft.com/office/drawing/2014/main" id="{F39D114F-B224-BA81-EE4C-33E2D26234FC}"/>
              </a:ext>
            </a:extLst>
          </p:cNvPr>
          <p:cNvPicPr>
            <a:picLocks noChangeAspect="1"/>
          </p:cNvPicPr>
          <p:nvPr/>
        </p:nvPicPr>
        <p:blipFill rotWithShape="1">
          <a:blip r:embed="rId2"/>
          <a:srcRect l="12944" r="27980" b="3"/>
          <a:stretch/>
        </p:blipFill>
        <p:spPr>
          <a:xfrm>
            <a:off x="8696640" y="3396062"/>
            <a:ext cx="3496111" cy="3461938"/>
          </a:xfrm>
          <a:prstGeom prst="rect">
            <a:avLst/>
          </a:prstGeom>
        </p:spPr>
      </p:pic>
      <p:sp>
        <p:nvSpPr>
          <p:cNvPr id="9" name="Marcador de contenido 5">
            <a:extLst>
              <a:ext uri="{FF2B5EF4-FFF2-40B4-BE49-F238E27FC236}">
                <a16:creationId xmlns:a16="http://schemas.microsoft.com/office/drawing/2014/main" id="{949783F2-4673-365B-C29A-37C34834E110}"/>
              </a:ext>
            </a:extLst>
          </p:cNvPr>
          <p:cNvSpPr txBox="1">
            <a:spLocks/>
          </p:cNvSpPr>
          <p:nvPr/>
        </p:nvSpPr>
        <p:spPr>
          <a:xfrm>
            <a:off x="172720" y="5406505"/>
            <a:ext cx="8239760" cy="99291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600" dirty="0"/>
              <a:t>La ventaja de utilizar una pantalla LCD con comunicación I2C es que requiere menos pines en comparación con una conexión directa, lo que es especialmente útil cuando hay restricciones en la cantidad de pines disponibles en la placa Arduino.</a:t>
            </a:r>
            <a:endParaRPr lang="es-CL" sz="1600" dirty="0"/>
          </a:p>
        </p:txBody>
      </p:sp>
    </p:spTree>
    <p:extLst>
      <p:ext uri="{BB962C8B-B14F-4D97-AF65-F5344CB8AC3E}">
        <p14:creationId xmlns:p14="http://schemas.microsoft.com/office/powerpoint/2010/main" val="906378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A7D2DD-AB10-1B0C-329C-83B54382D449}"/>
              </a:ext>
            </a:extLst>
          </p:cNvPr>
          <p:cNvSpPr>
            <a:spLocks noGrp="1"/>
          </p:cNvSpPr>
          <p:nvPr>
            <p:ph type="title"/>
          </p:nvPr>
        </p:nvSpPr>
        <p:spPr>
          <a:xfrm>
            <a:off x="1077363" y="4024310"/>
            <a:ext cx="4419198" cy="2021486"/>
          </a:xfrm>
        </p:spPr>
        <p:txBody>
          <a:bodyPr anchor="t">
            <a:normAutofit/>
          </a:bodyPr>
          <a:lstStyle/>
          <a:p>
            <a:r>
              <a:rPr lang="es-MX" dirty="0"/>
              <a:t>#include &lt;DHT11.h&gt;</a:t>
            </a:r>
            <a:endParaRPr lang="es-CL" dirty="0"/>
          </a:p>
        </p:txBody>
      </p:sp>
      <p:sp>
        <p:nvSpPr>
          <p:cNvPr id="21" name="Rectangle 20">
            <a:extLst>
              <a:ext uri="{FF2B5EF4-FFF2-40B4-BE49-F238E27FC236}">
                <a16:creationId xmlns:a16="http://schemas.microsoft.com/office/drawing/2014/main" id="{75E99A93-45AC-472C-ABAA-D764A0F31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9" y="-3511"/>
            <a:ext cx="3483870"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4">
            <a:extLst>
              <a:ext uri="{FF2B5EF4-FFF2-40B4-BE49-F238E27FC236}">
                <a16:creationId xmlns:a16="http://schemas.microsoft.com/office/drawing/2014/main" id="{C8D493E8-1305-4BAC-9EDC-FFAEA453C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934" y="-26163"/>
            <a:ext cx="3429002"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12F2F31-7C30-456B-ABFE-D99A49E5B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771" y="-3511"/>
            <a:ext cx="8712229" cy="3428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4">
            <a:extLst>
              <a:ext uri="{FF2B5EF4-FFF2-40B4-BE49-F238E27FC236}">
                <a16:creationId xmlns:a16="http://schemas.microsoft.com/office/drawing/2014/main" id="{5DA0B273-F203-43D6-8FE3-047452C8C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02419" y="-26161"/>
            <a:ext cx="3429002"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0F751B8-7AC7-4D63-9776-1CADA60BE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114F60AC-3973-9822-F738-AE0645BC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5675" y="697183"/>
            <a:ext cx="2041958" cy="2041958"/>
          </a:xfrm>
          <a:prstGeom prst="rect">
            <a:avLst/>
          </a:prstGeom>
        </p:spPr>
      </p:pic>
      <p:sp>
        <p:nvSpPr>
          <p:cNvPr id="3" name="Marcador de contenido 2">
            <a:extLst>
              <a:ext uri="{FF2B5EF4-FFF2-40B4-BE49-F238E27FC236}">
                <a16:creationId xmlns:a16="http://schemas.microsoft.com/office/drawing/2014/main" id="{26940285-7C25-60DA-0B42-47B634FFF20E}"/>
              </a:ext>
            </a:extLst>
          </p:cNvPr>
          <p:cNvSpPr>
            <a:spLocks noGrp="1"/>
          </p:cNvSpPr>
          <p:nvPr>
            <p:ph idx="1"/>
          </p:nvPr>
        </p:nvSpPr>
        <p:spPr>
          <a:xfrm>
            <a:off x="5419753" y="4023858"/>
            <a:ext cx="6565202" cy="2021940"/>
          </a:xfrm>
        </p:spPr>
        <p:txBody>
          <a:bodyPr>
            <a:normAutofit fontScale="92500" lnSpcReduction="10000"/>
          </a:bodyPr>
          <a:lstStyle/>
          <a:p>
            <a:r>
              <a:rPr lang="es-MX" sz="2400" dirty="0"/>
              <a:t>La línea de código #include &lt;DHT11.h&gt; en un programa de Arduino se utiliza para incluir la biblioteca DHT11. Esta biblioteca es específica para trabajar con el sensor de temperatura y humedad DHT11 en proyectos de Arduino.</a:t>
            </a:r>
            <a:endParaRPr lang="es-CL" sz="2400" dirty="0"/>
          </a:p>
        </p:txBody>
      </p:sp>
    </p:spTree>
    <p:extLst>
      <p:ext uri="{BB962C8B-B14F-4D97-AF65-F5344CB8AC3E}">
        <p14:creationId xmlns:p14="http://schemas.microsoft.com/office/powerpoint/2010/main" val="71905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E99A93-45AC-472C-ABAA-D764A0F31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9" y="-3511"/>
            <a:ext cx="3483870"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34">
            <a:extLst>
              <a:ext uri="{FF2B5EF4-FFF2-40B4-BE49-F238E27FC236}">
                <a16:creationId xmlns:a16="http://schemas.microsoft.com/office/drawing/2014/main" id="{C8D493E8-1305-4BAC-9EDC-FFAEA453C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934" y="-26163"/>
            <a:ext cx="3429002"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12F2F31-7C30-456B-ABFE-D99A49E5B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771" y="-3511"/>
            <a:ext cx="8712229" cy="3428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34">
            <a:extLst>
              <a:ext uri="{FF2B5EF4-FFF2-40B4-BE49-F238E27FC236}">
                <a16:creationId xmlns:a16="http://schemas.microsoft.com/office/drawing/2014/main" id="{5DA0B273-F203-43D6-8FE3-047452C8C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02419" y="-26161"/>
            <a:ext cx="3429002"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0F751B8-7AC7-4D63-9776-1CADA60BE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entario urgente">
            <a:extLst>
              <a:ext uri="{FF2B5EF4-FFF2-40B4-BE49-F238E27FC236}">
                <a16:creationId xmlns:a16="http://schemas.microsoft.com/office/drawing/2014/main" id="{52BA1A5A-1AC1-32E2-806D-855A859CB8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5675" y="697183"/>
            <a:ext cx="2041958" cy="2041958"/>
          </a:xfrm>
          <a:prstGeom prst="rect">
            <a:avLst/>
          </a:prstGeom>
        </p:spPr>
      </p:pic>
      <p:sp>
        <p:nvSpPr>
          <p:cNvPr id="3" name="Marcador de contenido 2">
            <a:extLst>
              <a:ext uri="{FF2B5EF4-FFF2-40B4-BE49-F238E27FC236}">
                <a16:creationId xmlns:a16="http://schemas.microsoft.com/office/drawing/2014/main" id="{05906D67-01DB-2D04-FD9F-134C4870F9BF}"/>
              </a:ext>
            </a:extLst>
          </p:cNvPr>
          <p:cNvSpPr>
            <a:spLocks noGrp="1"/>
          </p:cNvSpPr>
          <p:nvPr>
            <p:ph idx="1"/>
          </p:nvPr>
        </p:nvSpPr>
        <p:spPr>
          <a:xfrm>
            <a:off x="1107440" y="4023858"/>
            <a:ext cx="10099039" cy="2021940"/>
          </a:xfrm>
        </p:spPr>
        <p:txBody>
          <a:bodyPr>
            <a:normAutofit fontScale="92500" lnSpcReduction="20000"/>
          </a:bodyPr>
          <a:lstStyle/>
          <a:p>
            <a:pPr>
              <a:lnSpc>
                <a:spcPct val="110000"/>
              </a:lnSpc>
            </a:pPr>
            <a:r>
              <a:rPr lang="es-MX" sz="2800" dirty="0"/>
              <a:t>Al incluir DHT11.h en el programa, habilitamos el uso de funciones y objetos específicos para interactuar con el sensor DHT11. Estas funciones incluyen la lectura de la temperatura y la humedad, así como la gestión de posibles errores durante la comunicación con el sensor.</a:t>
            </a:r>
            <a:endParaRPr lang="es-CL" sz="2800" dirty="0"/>
          </a:p>
        </p:txBody>
      </p:sp>
    </p:spTree>
    <p:extLst>
      <p:ext uri="{BB962C8B-B14F-4D97-AF65-F5344CB8AC3E}">
        <p14:creationId xmlns:p14="http://schemas.microsoft.com/office/powerpoint/2010/main" val="3046560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5AFC928-0AAA-0A92-049A-98252799DA44}"/>
              </a:ext>
            </a:extLst>
          </p:cNvPr>
          <p:cNvPicPr>
            <a:picLocks noChangeAspect="1"/>
          </p:cNvPicPr>
          <p:nvPr/>
        </p:nvPicPr>
        <p:blipFill rotWithShape="1">
          <a:blip r:embed="rId2"/>
          <a:srcRect l="4445" t="9400"/>
          <a:stretch/>
        </p:blipFill>
        <p:spPr>
          <a:xfrm>
            <a:off x="2641599" y="3088640"/>
            <a:ext cx="7245879" cy="759518"/>
          </a:xfrm>
          <a:prstGeom prst="rect">
            <a:avLst/>
          </a:prstGeom>
        </p:spPr>
      </p:pic>
    </p:spTree>
    <p:extLst>
      <p:ext uri="{BB962C8B-B14F-4D97-AF65-F5344CB8AC3E}">
        <p14:creationId xmlns:p14="http://schemas.microsoft.com/office/powerpoint/2010/main" val="1768245781"/>
      </p:ext>
    </p:extLst>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1E362A"/>
      </a:dk2>
      <a:lt2>
        <a:srgbClr val="E2E3E8"/>
      </a:lt2>
      <a:accent1>
        <a:srgbClr val="AAA081"/>
      </a:accent1>
      <a:accent2>
        <a:srgbClr val="9CA671"/>
      </a:accent2>
      <a:accent3>
        <a:srgbClr val="90A87F"/>
      </a:accent3>
      <a:accent4>
        <a:srgbClr val="76AD77"/>
      </a:accent4>
      <a:accent5>
        <a:srgbClr val="81AB93"/>
      </a:accent5>
      <a:accent6>
        <a:srgbClr val="74AAA2"/>
      </a:accent6>
      <a:hlink>
        <a:srgbClr val="6979AE"/>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9B333DB6BAEE4EACFEB140225CCCFA" ma:contentTypeVersion="10" ma:contentTypeDescription="Crear nuevo documento." ma:contentTypeScope="" ma:versionID="c9d5beba2a89153bdcac8a0b8ddf7081">
  <xsd:schema xmlns:xsd="http://www.w3.org/2001/XMLSchema" xmlns:xs="http://www.w3.org/2001/XMLSchema" xmlns:p="http://schemas.microsoft.com/office/2006/metadata/properties" xmlns:ns3="f19e3217-a665-4b27-994f-da5dd979666e" xmlns:ns4="3ecebc85-b0f0-441b-86c2-d3face5ec8eb" targetNamespace="http://schemas.microsoft.com/office/2006/metadata/properties" ma:root="true" ma:fieldsID="924ce2f809414ede13757f63b8a38b0a" ns3:_="" ns4:_="">
    <xsd:import namespace="f19e3217-a665-4b27-994f-da5dd979666e"/>
    <xsd:import namespace="3ecebc85-b0f0-441b-86c2-d3face5ec8e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9e3217-a665-4b27-994f-da5dd97966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cebc85-b0f0-441b-86c2-d3face5ec8eb"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SharingHintHash" ma:index="15"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19e3217-a665-4b27-994f-da5dd979666e" xsi:nil="true"/>
  </documentManagement>
</p:properties>
</file>

<file path=customXml/itemProps1.xml><?xml version="1.0" encoding="utf-8"?>
<ds:datastoreItem xmlns:ds="http://schemas.openxmlformats.org/officeDocument/2006/customXml" ds:itemID="{29774A96-ED85-4645-8635-14C4A3D11F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9e3217-a665-4b27-994f-da5dd979666e"/>
    <ds:schemaRef ds:uri="3ecebc85-b0f0-441b-86c2-d3face5ec8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3FAA58-88E2-4028-A9E9-54E006332472}">
  <ds:schemaRefs>
    <ds:schemaRef ds:uri="http://schemas.microsoft.com/sharepoint/v3/contenttype/forms"/>
  </ds:schemaRefs>
</ds:datastoreItem>
</file>

<file path=customXml/itemProps3.xml><?xml version="1.0" encoding="utf-8"?>
<ds:datastoreItem xmlns:ds="http://schemas.openxmlformats.org/officeDocument/2006/customXml" ds:itemID="{691A61E3-11A1-408D-A73E-121283D13BDD}">
  <ds:schemaRefs>
    <ds:schemaRef ds:uri="http://www.w3.org/XML/1998/namespace"/>
    <ds:schemaRef ds:uri="http://schemas.microsoft.com/office/infopath/2007/PartnerControls"/>
    <ds:schemaRef ds:uri="http://purl.org/dc/terms/"/>
    <ds:schemaRef ds:uri="http://purl.org/dc/elements/1.1/"/>
    <ds:schemaRef ds:uri="3ecebc85-b0f0-441b-86c2-d3face5ec8eb"/>
    <ds:schemaRef ds:uri="http://schemas.microsoft.com/office/2006/metadata/properties"/>
    <ds:schemaRef ds:uri="http://schemas.microsoft.com/office/2006/documentManagement/types"/>
    <ds:schemaRef ds:uri="f19e3217-a665-4b27-994f-da5dd979666e"/>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88</TotalTime>
  <Words>1262</Words>
  <Application>Microsoft Office PowerPoint</Application>
  <PresentationFormat>Panorámica</PresentationFormat>
  <Paragraphs>45</Paragraphs>
  <Slides>26</Slides>
  <Notes>2</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Arial</vt:lpstr>
      <vt:lpstr>Arial</vt:lpstr>
      <vt:lpstr>Avenir Next LT Pro</vt:lpstr>
      <vt:lpstr>Avenir Next LT Pro Light</vt:lpstr>
      <vt:lpstr>Calibri</vt:lpstr>
      <vt:lpstr>Söhne</vt:lpstr>
      <vt:lpstr>BlocksVTI</vt:lpstr>
      <vt:lpstr>Explicación invernadero automatizado</vt:lpstr>
      <vt:lpstr>Explicación del código</vt:lpstr>
      <vt:lpstr>Presentación de PowerPoint</vt:lpstr>
      <vt:lpstr>#include &lt;Wire.h&gt;</vt:lpstr>
      <vt:lpstr>Protocolo de comunicación  I2C</vt:lpstr>
      <vt:lpstr>#include &lt;LiquidCrystal_I2C.h&gt;</vt:lpstr>
      <vt:lpstr>#include &lt;DHT11.h&gt;</vt:lpstr>
      <vt:lpstr>Presentación de PowerPoint</vt:lpstr>
      <vt:lpstr>Presentación de PowerPoint</vt:lpstr>
      <vt:lpstr>#define printByte(args) write(args);</vt:lpstr>
      <vt:lpstr>Presentación de PowerPoint</vt:lpstr>
      <vt:lpstr>char *estadosDelSuelo[] = { "Seco", "Humedo", "Mojado" };</vt:lpstr>
      <vt:lpstr>Presentación de PowerPoint</vt:lpstr>
      <vt:lpstr>Presentación de PowerPoint</vt:lpstr>
      <vt:lpstr>Presentación de PowerPoint</vt:lpstr>
      <vt:lpstr>Presentación de PowerPoint</vt:lpstr>
      <vt:lpstr>Presentación de PowerPoint</vt:lpstr>
      <vt:lpstr>Presentación de PowerPoint</vt:lpstr>
      <vt:lpstr>DHT11 dht11(2);</vt:lpstr>
      <vt:lpstr>Presentación de PowerPoint</vt:lpstr>
      <vt:lpstr>Presentación de PowerPoint</vt:lpstr>
      <vt:lpstr>Presentación de PowerPoint</vt:lpstr>
      <vt:lpstr>LiquidCrystal_I2C lcd(0x27, 16, 2);</vt:lpstr>
      <vt:lpstr>Presentación de PowerPoint</vt:lpstr>
      <vt:lpstr>uint8_t grado[8] = { 0xe, 0x11, 0x11, 0xe, 0x0, 0x0, 0x0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Explicación invernadero automatizado</dc:title>
  <dc:creator>CARLOS SEBASTIÁN GONZÁLEZ NORAMBUENA (Alumno)</dc:creator>
  <cp:lastModifiedBy>CARLOS SEBASTIÁN GONZÁLEZ NORAMBUENA (Alumno)</cp:lastModifiedBy>
  <cp:revision>1</cp:revision>
  <dcterms:created xsi:type="dcterms:W3CDTF">2023-11-27T11:00:37Z</dcterms:created>
  <dcterms:modified xsi:type="dcterms:W3CDTF">2023-11-27T12:28:43Z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0x0101007E9B333DB6BAEE4EACFEB140225CCCFA</vt:lpwstr>
  </property>
</Properties>
</file>